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6858000" cy="9144000"/>
  <p:embeddedFontLst>
    <p:embeddedFont>
      <p:font typeface="Bodoni"/>
      <p:bold r:id="rId20"/>
      <p:boldItalic r:id="rId21"/>
    </p:embeddedFont>
    <p:embeddedFont>
      <p:font typeface="Noto Sans Symbols"/>
      <p:regular r:id="rId22"/>
      <p:bold r:id="rId23"/>
    </p:embeddedFont>
    <p:embeddedFont>
      <p:font typeface="Arial Black"/>
      <p:regular r:id="rId24"/>
    </p:embeddedFont>
    <p:embeddedFont>
      <p:font typeface="Century Gothic"/>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9" roundtripDataSignature="AMtx7mhNZrIbJY7nv6VbQeXonT+OWEqqF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B05913B-5476-488E-B645-890388795DF1}">
  <a:tblStyle styleId="{6B05913B-5476-488E-B645-890388795DF1}"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font" Target="fonts/Bodoni-bold.fntdata"/><Relationship Id="rId22" Type="http://schemas.openxmlformats.org/officeDocument/2006/relationships/font" Target="fonts/NotoSansSymbols-regular.fntdata"/><Relationship Id="rId21" Type="http://schemas.openxmlformats.org/officeDocument/2006/relationships/font" Target="fonts/Bodoni-boldItalic.fntdata"/><Relationship Id="rId24" Type="http://schemas.openxmlformats.org/officeDocument/2006/relationships/font" Target="fonts/ArialBlack-regular.fntdata"/><Relationship Id="rId23" Type="http://schemas.openxmlformats.org/officeDocument/2006/relationships/font" Target="fonts/NotoSansSymbols-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Gothic-bold.fntdata"/><Relationship Id="rId25" Type="http://schemas.openxmlformats.org/officeDocument/2006/relationships/font" Target="fonts/CenturyGothic-regular.fntdata"/><Relationship Id="rId28" Type="http://schemas.openxmlformats.org/officeDocument/2006/relationships/font" Target="fonts/CenturyGothic-boldItalic.fntdata"/><Relationship Id="rId27" Type="http://schemas.openxmlformats.org/officeDocument/2006/relationships/font" Target="fonts/CenturyGothic-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ID"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 name="Shape 25"/>
        <p:cNvGrpSpPr/>
        <p:nvPr/>
      </p:nvGrpSpPr>
      <p:grpSpPr>
        <a:xfrm>
          <a:off x="0" y="0"/>
          <a:ext cx="0" cy="0"/>
          <a:chOff x="0" y="0"/>
          <a:chExt cx="0" cy="0"/>
        </a:xfrm>
      </p:grpSpPr>
      <p:sp>
        <p:nvSpPr>
          <p:cNvPr id="26" name="Google Shape;26;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2" name="Shape 32"/>
        <p:cNvGrpSpPr/>
        <p:nvPr/>
      </p:nvGrpSpPr>
      <p:grpSpPr>
        <a:xfrm>
          <a:off x="0" y="0"/>
          <a:ext cx="0" cy="0"/>
          <a:chOff x="0" y="0"/>
          <a:chExt cx="0" cy="0"/>
        </a:xfrm>
      </p:grpSpPr>
      <p:sp>
        <p:nvSpPr>
          <p:cNvPr id="33" name="Google Shape;33;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1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8" name="Shape 38"/>
        <p:cNvGrpSpPr/>
        <p:nvPr/>
      </p:nvGrpSpPr>
      <p:grpSpPr>
        <a:xfrm>
          <a:off x="0" y="0"/>
          <a:ext cx="0" cy="0"/>
          <a:chOff x="0" y="0"/>
          <a:chExt cx="0" cy="0"/>
        </a:xfrm>
      </p:grpSpPr>
      <p:sp>
        <p:nvSpPr>
          <p:cNvPr id="39" name="Google Shape;39;p2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2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1" name="Google Shape;41;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4"/>
          <p:cNvSpPr/>
          <p:nvPr>
            <p:ph idx="2" type="pic"/>
          </p:nvPr>
        </p:nvSpPr>
        <p:spPr>
          <a:xfrm>
            <a:off x="5183188" y="987425"/>
            <a:ext cx="6172200" cy="4873625"/>
          </a:xfrm>
          <a:prstGeom prst="rect">
            <a:avLst/>
          </a:prstGeom>
          <a:noFill/>
          <a:ln>
            <a:noFill/>
          </a:ln>
        </p:spPr>
      </p:sp>
      <p:sp>
        <p:nvSpPr>
          <p:cNvPr id="68" name="Google Shape;68;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ID"/>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ID"/>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3.jpg"/><Relationship Id="rId4" Type="http://schemas.openxmlformats.org/officeDocument/2006/relationships/image" Target="../media/image44.png"/><Relationship Id="rId9" Type="http://schemas.openxmlformats.org/officeDocument/2006/relationships/image" Target="../media/image24.png"/><Relationship Id="rId5" Type="http://schemas.openxmlformats.org/officeDocument/2006/relationships/image" Target="../media/image29.png"/><Relationship Id="rId6" Type="http://schemas.openxmlformats.org/officeDocument/2006/relationships/image" Target="../media/image32.png"/><Relationship Id="rId7" Type="http://schemas.openxmlformats.org/officeDocument/2006/relationships/image" Target="../media/image40.png"/><Relationship Id="rId8"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jpg"/><Relationship Id="rId4" Type="http://schemas.openxmlformats.org/officeDocument/2006/relationships/image" Target="../media/image28.png"/><Relationship Id="rId5" Type="http://schemas.openxmlformats.org/officeDocument/2006/relationships/image" Target="../media/image43.png"/><Relationship Id="rId6" Type="http://schemas.openxmlformats.org/officeDocument/2006/relationships/image" Target="../media/image31.png"/><Relationship Id="rId7"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8.jpg"/></Relationships>
</file>

<file path=ppt/slides/_rels/slide13.xml.rels><?xml version="1.0" encoding="UTF-8" standalone="yes"?><Relationships xmlns="http://schemas.openxmlformats.org/package/2006/relationships"><Relationship Id="rId11" Type="http://schemas.openxmlformats.org/officeDocument/2006/relationships/image" Target="../media/image36.jpg"/><Relationship Id="rId10" Type="http://schemas.openxmlformats.org/officeDocument/2006/relationships/image" Target="../media/image41.jpg"/><Relationship Id="rId13" Type="http://schemas.openxmlformats.org/officeDocument/2006/relationships/image" Target="../media/image48.jpg"/><Relationship Id="rId12" Type="http://schemas.openxmlformats.org/officeDocument/2006/relationships/image" Target="../media/image33.jpg"/><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0.jpg"/><Relationship Id="rId4" Type="http://schemas.openxmlformats.org/officeDocument/2006/relationships/image" Target="../media/image26.png"/><Relationship Id="rId9" Type="http://schemas.openxmlformats.org/officeDocument/2006/relationships/image" Target="../media/image34.jpg"/><Relationship Id="rId15" Type="http://schemas.openxmlformats.org/officeDocument/2006/relationships/image" Target="../media/image38.jpg"/><Relationship Id="rId14" Type="http://schemas.openxmlformats.org/officeDocument/2006/relationships/image" Target="../media/image47.png"/><Relationship Id="rId17" Type="http://schemas.openxmlformats.org/officeDocument/2006/relationships/image" Target="../media/image42.png"/><Relationship Id="rId16" Type="http://schemas.openxmlformats.org/officeDocument/2006/relationships/image" Target="../media/image39.png"/><Relationship Id="rId5" Type="http://schemas.openxmlformats.org/officeDocument/2006/relationships/image" Target="../media/image45.png"/><Relationship Id="rId6" Type="http://schemas.openxmlformats.org/officeDocument/2006/relationships/image" Target="../media/image37.png"/><Relationship Id="rId7" Type="http://schemas.openxmlformats.org/officeDocument/2006/relationships/image" Target="../media/image53.png"/><Relationship Id="rId8" Type="http://schemas.openxmlformats.org/officeDocument/2006/relationships/image" Target="../media/image3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7.pn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4.png"/><Relationship Id="rId5" Type="http://schemas.openxmlformats.org/officeDocument/2006/relationships/image" Target="../media/image9.png"/><Relationship Id="rId6" Type="http://schemas.openxmlformats.org/officeDocument/2006/relationships/image" Target="../media/image12.png"/><Relationship Id="rId7" Type="http://schemas.openxmlformats.org/officeDocument/2006/relationships/image" Target="../media/image7.png"/><Relationship Id="rId8"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0.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16.png"/><Relationship Id="rId9" Type="http://schemas.openxmlformats.org/officeDocument/2006/relationships/image" Target="../media/image17.jpg"/><Relationship Id="rId5" Type="http://schemas.openxmlformats.org/officeDocument/2006/relationships/image" Target="../media/image35.jpg"/><Relationship Id="rId6" Type="http://schemas.openxmlformats.org/officeDocument/2006/relationships/image" Target="../media/image51.jpg"/><Relationship Id="rId7" Type="http://schemas.openxmlformats.org/officeDocument/2006/relationships/image" Target="../media/image13.jpg"/><Relationship Id="rId8" Type="http://schemas.openxmlformats.org/officeDocument/2006/relationships/image" Target="../media/image5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t/>
            </a:r>
            <a:endParaRPr/>
          </a:p>
        </p:txBody>
      </p:sp>
      <p:sp>
        <p:nvSpPr>
          <p:cNvPr id="89" name="Google Shape;89;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t/>
            </a:r>
            <a:endParaRPr/>
          </a:p>
        </p:txBody>
      </p:sp>
      <p:pic>
        <p:nvPicPr>
          <p:cNvPr id="90" name="Google Shape;90;p1"/>
          <p:cNvPicPr preferRelativeResize="0"/>
          <p:nvPr/>
        </p:nvPicPr>
        <p:blipFill rotWithShape="1">
          <a:blip r:embed="rId3">
            <a:alphaModFix/>
          </a:blip>
          <a:srcRect b="0" l="0" r="0" t="0"/>
          <a:stretch/>
        </p:blipFill>
        <p:spPr>
          <a:xfrm>
            <a:off x="-609600" y="-172203"/>
            <a:ext cx="12954000" cy="11081942"/>
          </a:xfrm>
          <a:prstGeom prst="rect">
            <a:avLst/>
          </a:prstGeom>
          <a:noFill/>
          <a:ln>
            <a:noFill/>
          </a:ln>
        </p:spPr>
      </p:pic>
      <p:sp>
        <p:nvSpPr>
          <p:cNvPr id="91" name="Google Shape;91;p1"/>
          <p:cNvSpPr/>
          <p:nvPr/>
        </p:nvSpPr>
        <p:spPr>
          <a:xfrm flipH="1">
            <a:off x="7437120" y="-172205"/>
            <a:ext cx="9265920" cy="7553245"/>
          </a:xfrm>
          <a:prstGeom prst="triangle">
            <a:avLst>
              <a:gd fmla="val 50000" name="adj"/>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92" name="Google Shape;92;p1"/>
          <p:cNvSpPr/>
          <p:nvPr/>
        </p:nvSpPr>
        <p:spPr>
          <a:xfrm>
            <a:off x="7819695" y="-172205"/>
            <a:ext cx="9532883" cy="7553245"/>
          </a:xfrm>
          <a:prstGeom prst="triangle">
            <a:avLst>
              <a:gd fmla="val 50000" name="adj"/>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93" name="Google Shape;93;p1"/>
          <p:cNvPicPr preferRelativeResize="0"/>
          <p:nvPr/>
        </p:nvPicPr>
        <p:blipFill rotWithShape="1">
          <a:blip r:embed="rId4">
            <a:alphaModFix/>
          </a:blip>
          <a:srcRect b="0" l="0" r="0" t="0"/>
          <a:stretch/>
        </p:blipFill>
        <p:spPr>
          <a:xfrm>
            <a:off x="-152400" y="-706588"/>
            <a:ext cx="3381375" cy="2647950"/>
          </a:xfrm>
          <a:prstGeom prst="rect">
            <a:avLst/>
          </a:prstGeom>
          <a:noFill/>
          <a:ln>
            <a:noFill/>
          </a:ln>
        </p:spPr>
      </p:pic>
      <p:sp>
        <p:nvSpPr>
          <p:cNvPr id="94" name="Google Shape;94;p1"/>
          <p:cNvSpPr txBox="1"/>
          <p:nvPr/>
        </p:nvSpPr>
        <p:spPr>
          <a:xfrm>
            <a:off x="2730392" y="562784"/>
            <a:ext cx="623263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ID" sz="3200" u="none" cap="none" strike="noStrike">
                <a:solidFill>
                  <a:schemeClr val="dk1"/>
                </a:solidFill>
                <a:latin typeface="Calibri"/>
                <a:ea typeface="Calibri"/>
                <a:cs typeface="Calibri"/>
                <a:sym typeface="Calibri"/>
              </a:rPr>
              <a:t>Friends Knitwear &amp; Accessories Ltd</a:t>
            </a:r>
            <a:endParaRPr b="1" sz="3200">
              <a:solidFill>
                <a:schemeClr val="dk1"/>
              </a:solidFill>
              <a:latin typeface="Calibri"/>
              <a:ea typeface="Calibri"/>
              <a:cs typeface="Calibri"/>
              <a:sym typeface="Calibri"/>
            </a:endParaRPr>
          </a:p>
        </p:txBody>
      </p:sp>
      <p:sp>
        <p:nvSpPr>
          <p:cNvPr id="95" name="Google Shape;95;p1"/>
          <p:cNvSpPr txBox="1"/>
          <p:nvPr/>
        </p:nvSpPr>
        <p:spPr>
          <a:xfrm>
            <a:off x="483476" y="2154621"/>
            <a:ext cx="2575034"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3600">
                <a:solidFill>
                  <a:schemeClr val="dk1"/>
                </a:solidFill>
                <a:latin typeface="Calibri"/>
                <a:ea typeface="Calibri"/>
                <a:cs typeface="Calibri"/>
                <a:sym typeface="Calibri"/>
              </a:rPr>
              <a:t>Company Profile</a:t>
            </a:r>
            <a:endParaRPr sz="3500">
              <a:solidFill>
                <a:schemeClr val="dk1"/>
              </a:solidFill>
              <a:latin typeface="Calibri"/>
              <a:ea typeface="Calibri"/>
              <a:cs typeface="Calibri"/>
              <a:sym typeface="Calibri"/>
            </a:endParaRPr>
          </a:p>
        </p:txBody>
      </p:sp>
      <p:cxnSp>
        <p:nvCxnSpPr>
          <p:cNvPr id="96" name="Google Shape;96;p1"/>
          <p:cNvCxnSpPr/>
          <p:nvPr/>
        </p:nvCxnSpPr>
        <p:spPr>
          <a:xfrm>
            <a:off x="578069" y="3354950"/>
            <a:ext cx="777765" cy="0"/>
          </a:xfrm>
          <a:prstGeom prst="straightConnector1">
            <a:avLst/>
          </a:prstGeom>
          <a:noFill/>
          <a:ln cap="flat" cmpd="sng" w="19050">
            <a:solidFill>
              <a:schemeClr val="dk1"/>
            </a:solidFill>
            <a:prstDash val="solid"/>
            <a:miter lim="800000"/>
            <a:headEnd len="sm" w="sm" type="none"/>
            <a:tailEnd len="sm" w="sm" type="none"/>
          </a:ln>
        </p:spPr>
      </p:cxnSp>
      <p:cxnSp>
        <p:nvCxnSpPr>
          <p:cNvPr id="97" name="Google Shape;97;p1"/>
          <p:cNvCxnSpPr/>
          <p:nvPr/>
        </p:nvCxnSpPr>
        <p:spPr>
          <a:xfrm>
            <a:off x="1355834" y="3354950"/>
            <a:ext cx="882869" cy="0"/>
          </a:xfrm>
          <a:prstGeom prst="straightConnector1">
            <a:avLst/>
          </a:prstGeom>
          <a:noFill/>
          <a:ln cap="flat" cmpd="sng" w="19050">
            <a:solidFill>
              <a:schemeClr val="accent1"/>
            </a:solidFill>
            <a:prstDash val="solid"/>
            <a:miter lim="800000"/>
            <a:headEnd len="sm" w="sm" type="none"/>
            <a:tailEnd len="sm" w="sm" type="none"/>
          </a:ln>
        </p:spPr>
      </p:cxnSp>
      <p:sp>
        <p:nvSpPr>
          <p:cNvPr id="98" name="Google Shape;98;p1"/>
          <p:cNvSpPr txBox="1"/>
          <p:nvPr/>
        </p:nvSpPr>
        <p:spPr>
          <a:xfrm>
            <a:off x="4623073" y="1777634"/>
            <a:ext cx="3163614"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2800" u="none" strike="noStrike">
                <a:solidFill>
                  <a:srgbClr val="002060"/>
                </a:solidFill>
                <a:latin typeface="Algerian"/>
                <a:ea typeface="Algerian"/>
                <a:cs typeface="Algerian"/>
                <a:sym typeface="Algerian"/>
              </a:rPr>
              <a:t>SINCE 2013</a:t>
            </a:r>
            <a:endParaRPr sz="2800">
              <a:solidFill>
                <a:schemeClr val="dk1"/>
              </a:solidFill>
              <a:latin typeface="Algerian"/>
              <a:ea typeface="Algerian"/>
              <a:cs typeface="Algerian"/>
              <a:sym typeface="Algerian"/>
            </a:endParaRPr>
          </a:p>
        </p:txBody>
      </p:sp>
      <p:sp>
        <p:nvSpPr>
          <p:cNvPr id="99" name="Google Shape;99;p1"/>
          <p:cNvSpPr txBox="1"/>
          <p:nvPr/>
        </p:nvSpPr>
        <p:spPr>
          <a:xfrm>
            <a:off x="3722961" y="1122363"/>
            <a:ext cx="4361793"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2400" u="none" strike="noStrike">
                <a:solidFill>
                  <a:srgbClr val="002060"/>
                </a:solidFill>
                <a:latin typeface="Arial"/>
                <a:ea typeface="Arial"/>
                <a:cs typeface="Arial"/>
                <a:sym typeface="Arial"/>
              </a:rPr>
              <a:t>A SISTER CONCERN OF ST GROUP</a:t>
            </a:r>
            <a:endParaRPr sz="2400">
              <a:solidFill>
                <a:schemeClr val="dk1"/>
              </a:solidFill>
              <a:latin typeface="Calibri"/>
              <a:ea typeface="Calibri"/>
              <a:cs typeface="Calibri"/>
              <a:sym typeface="Calibri"/>
            </a:endParaRPr>
          </a:p>
        </p:txBody>
      </p:sp>
      <p:sp>
        <p:nvSpPr>
          <p:cNvPr id="100" name="Google Shape;100;p1"/>
          <p:cNvSpPr/>
          <p:nvPr/>
        </p:nvSpPr>
        <p:spPr>
          <a:xfrm>
            <a:off x="0" y="6563360"/>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1" name="Google Shape;101;p1"/>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70" name="Google Shape;270;p10"/>
          <p:cNvSpPr/>
          <p:nvPr/>
        </p:nvSpPr>
        <p:spPr>
          <a:xfrm>
            <a:off x="447040" y="1229360"/>
            <a:ext cx="3027680" cy="1696720"/>
          </a:xfrm>
          <a:prstGeom prst="rect">
            <a:avLst/>
          </a:prstGeom>
          <a:blipFill rotWithShape="1">
            <a:blip r:embed="rId4">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1" name="Google Shape;271;p10"/>
          <p:cNvSpPr/>
          <p:nvPr/>
        </p:nvSpPr>
        <p:spPr>
          <a:xfrm>
            <a:off x="8498446" y="4236720"/>
            <a:ext cx="3027680" cy="1696720"/>
          </a:xfrm>
          <a:prstGeom prst="rect">
            <a:avLst/>
          </a:prstGeom>
          <a:blipFill rotWithShape="1">
            <a:blip r:embed="rId5">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2" name="Google Shape;272;p10"/>
          <p:cNvSpPr/>
          <p:nvPr/>
        </p:nvSpPr>
        <p:spPr>
          <a:xfrm>
            <a:off x="4286885" y="4236720"/>
            <a:ext cx="3027680" cy="1696720"/>
          </a:xfrm>
          <a:prstGeom prst="rect">
            <a:avLst/>
          </a:prstGeom>
          <a:blipFill rotWithShape="1">
            <a:blip r:embed="rId6">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3" name="Google Shape;273;p10"/>
          <p:cNvSpPr/>
          <p:nvPr/>
        </p:nvSpPr>
        <p:spPr>
          <a:xfrm>
            <a:off x="447040" y="4236720"/>
            <a:ext cx="3027680" cy="1696720"/>
          </a:xfrm>
          <a:prstGeom prst="rect">
            <a:avLst/>
          </a:prstGeom>
          <a:blipFill rotWithShape="1">
            <a:blip r:embed="rId7">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4" name="Google Shape;274;p10"/>
          <p:cNvSpPr/>
          <p:nvPr/>
        </p:nvSpPr>
        <p:spPr>
          <a:xfrm>
            <a:off x="8498446" y="1229360"/>
            <a:ext cx="3027680" cy="1696720"/>
          </a:xfrm>
          <a:prstGeom prst="rect">
            <a:avLst/>
          </a:prstGeom>
          <a:blipFill rotWithShape="1">
            <a:blip r:embed="rId8">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5" name="Google Shape;275;p10"/>
          <p:cNvSpPr/>
          <p:nvPr/>
        </p:nvSpPr>
        <p:spPr>
          <a:xfrm>
            <a:off x="4286885" y="1229360"/>
            <a:ext cx="3027680" cy="1696720"/>
          </a:xfrm>
          <a:prstGeom prst="rect">
            <a:avLst/>
          </a:prstGeom>
          <a:blipFill rotWithShape="1">
            <a:blip r:embed="rId9">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6" name="Google Shape;276;p10"/>
          <p:cNvSpPr txBox="1"/>
          <p:nvPr/>
        </p:nvSpPr>
        <p:spPr>
          <a:xfrm>
            <a:off x="284480" y="111760"/>
            <a:ext cx="377952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2400" u="none" strike="noStrike">
                <a:solidFill>
                  <a:srgbClr val="1F3864"/>
                </a:solidFill>
                <a:latin typeface="Noto Sans Symbols"/>
                <a:ea typeface="Noto Sans Symbols"/>
                <a:cs typeface="Noto Sans Symbols"/>
                <a:sym typeface="Noto Sans Symbols"/>
              </a:rPr>
              <a:t>v</a:t>
            </a:r>
            <a:r>
              <a:rPr lang="en-ID" sz="2400">
                <a:solidFill>
                  <a:schemeClr val="lt1"/>
                </a:solidFill>
                <a:latin typeface="Calibri"/>
                <a:ea typeface="Calibri"/>
                <a:cs typeface="Calibri"/>
                <a:sym typeface="Calibri"/>
              </a:rPr>
              <a:t>MANUFACTURING MATRIX</a:t>
            </a:r>
            <a:endParaRPr/>
          </a:p>
        </p:txBody>
      </p:sp>
      <p:sp>
        <p:nvSpPr>
          <p:cNvPr id="277" name="Google Shape;277;p10"/>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78" name="Google Shape;278;p10"/>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9" name="Google Shape;279;p10"/>
          <p:cNvSpPr/>
          <p:nvPr/>
        </p:nvSpPr>
        <p:spPr>
          <a:xfrm>
            <a:off x="447040" y="2621280"/>
            <a:ext cx="3027680" cy="304800"/>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0" name="Google Shape;280;p10"/>
          <p:cNvSpPr/>
          <p:nvPr/>
        </p:nvSpPr>
        <p:spPr>
          <a:xfrm>
            <a:off x="4288911" y="2617542"/>
            <a:ext cx="3027680" cy="304800"/>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1" name="Google Shape;281;p10"/>
          <p:cNvSpPr/>
          <p:nvPr/>
        </p:nvSpPr>
        <p:spPr>
          <a:xfrm>
            <a:off x="8498446" y="2617542"/>
            <a:ext cx="3027680" cy="304800"/>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2" name="Google Shape;282;p10"/>
          <p:cNvSpPr/>
          <p:nvPr/>
        </p:nvSpPr>
        <p:spPr>
          <a:xfrm>
            <a:off x="447040" y="5624902"/>
            <a:ext cx="3027680" cy="304800"/>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3" name="Google Shape;283;p10"/>
          <p:cNvSpPr/>
          <p:nvPr/>
        </p:nvSpPr>
        <p:spPr>
          <a:xfrm>
            <a:off x="4286885" y="5625624"/>
            <a:ext cx="3027680" cy="304800"/>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4" name="Google Shape;284;p10"/>
          <p:cNvSpPr/>
          <p:nvPr/>
        </p:nvSpPr>
        <p:spPr>
          <a:xfrm>
            <a:off x="8498446" y="5624902"/>
            <a:ext cx="3027680" cy="304800"/>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85" name="Google Shape;285;p10"/>
          <p:cNvSpPr txBox="1"/>
          <p:nvPr/>
        </p:nvSpPr>
        <p:spPr>
          <a:xfrm>
            <a:off x="1467091" y="2623964"/>
            <a:ext cx="2153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C A D </a:t>
            </a:r>
            <a:endParaRPr/>
          </a:p>
        </p:txBody>
      </p:sp>
      <p:sp>
        <p:nvSpPr>
          <p:cNvPr id="286" name="Google Shape;286;p10"/>
          <p:cNvSpPr txBox="1"/>
          <p:nvPr/>
        </p:nvSpPr>
        <p:spPr>
          <a:xfrm>
            <a:off x="5129771" y="2597797"/>
            <a:ext cx="138176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S A M P L E</a:t>
            </a:r>
            <a:endParaRPr sz="1800">
              <a:solidFill>
                <a:schemeClr val="dk1"/>
              </a:solidFill>
              <a:latin typeface="Calibri"/>
              <a:ea typeface="Calibri"/>
              <a:cs typeface="Calibri"/>
              <a:sym typeface="Calibri"/>
            </a:endParaRPr>
          </a:p>
        </p:txBody>
      </p:sp>
      <p:sp>
        <p:nvSpPr>
          <p:cNvPr id="287" name="Google Shape;287;p10"/>
          <p:cNvSpPr txBox="1"/>
          <p:nvPr/>
        </p:nvSpPr>
        <p:spPr>
          <a:xfrm>
            <a:off x="8498446" y="2585276"/>
            <a:ext cx="30276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F A B R I C S  R E L A X A T I O N</a:t>
            </a:r>
            <a:endParaRPr sz="1800">
              <a:solidFill>
                <a:schemeClr val="dk1"/>
              </a:solidFill>
              <a:latin typeface="Calibri"/>
              <a:ea typeface="Calibri"/>
              <a:cs typeface="Calibri"/>
              <a:sym typeface="Calibri"/>
            </a:endParaRPr>
          </a:p>
        </p:txBody>
      </p:sp>
      <p:sp>
        <p:nvSpPr>
          <p:cNvPr id="288" name="Google Shape;288;p10"/>
          <p:cNvSpPr txBox="1"/>
          <p:nvPr/>
        </p:nvSpPr>
        <p:spPr>
          <a:xfrm>
            <a:off x="1140581" y="5660232"/>
            <a:ext cx="255436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C U T T I N G </a:t>
            </a:r>
            <a:endParaRPr/>
          </a:p>
        </p:txBody>
      </p:sp>
      <p:sp>
        <p:nvSpPr>
          <p:cNvPr id="289" name="Google Shape;289;p10"/>
          <p:cNvSpPr txBox="1"/>
          <p:nvPr/>
        </p:nvSpPr>
        <p:spPr>
          <a:xfrm>
            <a:off x="4878826" y="5642781"/>
            <a:ext cx="30276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S T I T C H I N G</a:t>
            </a:r>
            <a:endParaRPr sz="1800">
              <a:solidFill>
                <a:schemeClr val="dk1"/>
              </a:solidFill>
              <a:latin typeface="Calibri"/>
              <a:ea typeface="Calibri"/>
              <a:cs typeface="Calibri"/>
              <a:sym typeface="Calibri"/>
            </a:endParaRPr>
          </a:p>
        </p:txBody>
      </p:sp>
      <p:sp>
        <p:nvSpPr>
          <p:cNvPr id="290" name="Google Shape;290;p10"/>
          <p:cNvSpPr txBox="1"/>
          <p:nvPr/>
        </p:nvSpPr>
        <p:spPr>
          <a:xfrm>
            <a:off x="9164319" y="5624902"/>
            <a:ext cx="30276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F I N I S H I N G</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6" name="Google Shape;296;p11"/>
          <p:cNvSpPr txBox="1"/>
          <p:nvPr/>
        </p:nvSpPr>
        <p:spPr>
          <a:xfrm>
            <a:off x="284480" y="111760"/>
            <a:ext cx="377952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2400" u="none" strike="noStrike">
                <a:solidFill>
                  <a:srgbClr val="1F3864"/>
                </a:solidFill>
                <a:latin typeface="Noto Sans Symbols"/>
                <a:ea typeface="Noto Sans Symbols"/>
                <a:cs typeface="Noto Sans Symbols"/>
                <a:sym typeface="Noto Sans Symbols"/>
              </a:rPr>
              <a:t>v</a:t>
            </a:r>
            <a:r>
              <a:rPr lang="en-ID" sz="2400">
                <a:solidFill>
                  <a:schemeClr val="lt1"/>
                </a:solidFill>
                <a:latin typeface="Calibri"/>
                <a:ea typeface="Calibri"/>
                <a:cs typeface="Calibri"/>
                <a:sym typeface="Calibri"/>
              </a:rPr>
              <a:t>MANUFACTURING MATRIX</a:t>
            </a:r>
            <a:endParaRPr/>
          </a:p>
        </p:txBody>
      </p:sp>
      <p:sp>
        <p:nvSpPr>
          <p:cNvPr id="297" name="Google Shape;297;p11"/>
          <p:cNvSpPr/>
          <p:nvPr/>
        </p:nvSpPr>
        <p:spPr>
          <a:xfrm>
            <a:off x="6685282" y="822960"/>
            <a:ext cx="4683760" cy="2534920"/>
          </a:xfrm>
          <a:prstGeom prst="rect">
            <a:avLst/>
          </a:prstGeom>
          <a:blipFill rotWithShape="1">
            <a:blip r:embed="rId4">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8" name="Google Shape;298;p11"/>
          <p:cNvSpPr/>
          <p:nvPr/>
        </p:nvSpPr>
        <p:spPr>
          <a:xfrm>
            <a:off x="670560" y="894080"/>
            <a:ext cx="4683760" cy="2534920"/>
          </a:xfrm>
          <a:prstGeom prst="rect">
            <a:avLst/>
          </a:prstGeom>
          <a:blipFill rotWithShape="1">
            <a:blip r:embed="rId5">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9" name="Google Shape;299;p11"/>
          <p:cNvSpPr/>
          <p:nvPr/>
        </p:nvSpPr>
        <p:spPr>
          <a:xfrm>
            <a:off x="670560" y="3876040"/>
            <a:ext cx="4683760" cy="2534920"/>
          </a:xfrm>
          <a:prstGeom prst="rect">
            <a:avLst/>
          </a:prstGeom>
          <a:blipFill rotWithShape="1">
            <a:blip r:embed="rId6">
              <a:alphaModFix/>
            </a:blip>
            <a:stretch>
              <a:fillRect b="293" l="-13409" r="-13409" t="293"/>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0" name="Google Shape;300;p11"/>
          <p:cNvSpPr/>
          <p:nvPr/>
        </p:nvSpPr>
        <p:spPr>
          <a:xfrm>
            <a:off x="6685282" y="3840480"/>
            <a:ext cx="4683760" cy="2534920"/>
          </a:xfrm>
          <a:prstGeom prst="rect">
            <a:avLst/>
          </a:prstGeom>
          <a:blipFill rotWithShape="1">
            <a:blip r:embed="rId7">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1" name="Google Shape;301;p11"/>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2" name="Google Shape;302;p11"/>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03" name="Google Shape;303;p11"/>
          <p:cNvSpPr/>
          <p:nvPr/>
        </p:nvSpPr>
        <p:spPr>
          <a:xfrm>
            <a:off x="670560" y="3169919"/>
            <a:ext cx="4683760" cy="269649"/>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4" name="Google Shape;304;p11"/>
          <p:cNvSpPr/>
          <p:nvPr/>
        </p:nvSpPr>
        <p:spPr>
          <a:xfrm>
            <a:off x="6685282" y="3102068"/>
            <a:ext cx="4683760" cy="269649"/>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5" name="Google Shape;305;p11"/>
          <p:cNvSpPr/>
          <p:nvPr/>
        </p:nvSpPr>
        <p:spPr>
          <a:xfrm>
            <a:off x="670560" y="6137155"/>
            <a:ext cx="4683760" cy="269649"/>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6" name="Google Shape;306;p11"/>
          <p:cNvSpPr/>
          <p:nvPr/>
        </p:nvSpPr>
        <p:spPr>
          <a:xfrm>
            <a:off x="6685282" y="6118593"/>
            <a:ext cx="4683760" cy="269649"/>
          </a:xfrm>
          <a:prstGeom prst="rect">
            <a:avLst/>
          </a:prstGeom>
          <a:solidFill>
            <a:schemeClr val="accent1">
              <a:alpha val="49803"/>
            </a:schemeClr>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7" name="Google Shape;307;p11"/>
          <p:cNvSpPr txBox="1"/>
          <p:nvPr/>
        </p:nvSpPr>
        <p:spPr>
          <a:xfrm>
            <a:off x="2028850" y="6117208"/>
            <a:ext cx="18288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K N I T T I N G</a:t>
            </a:r>
            <a:endParaRPr sz="1800">
              <a:solidFill>
                <a:schemeClr val="dk1"/>
              </a:solidFill>
              <a:latin typeface="Calibri"/>
              <a:ea typeface="Calibri"/>
              <a:cs typeface="Calibri"/>
              <a:sym typeface="Calibri"/>
            </a:endParaRPr>
          </a:p>
        </p:txBody>
      </p:sp>
      <p:sp>
        <p:nvSpPr>
          <p:cNvPr id="308" name="Google Shape;308;p11"/>
          <p:cNvSpPr txBox="1"/>
          <p:nvPr/>
        </p:nvSpPr>
        <p:spPr>
          <a:xfrm>
            <a:off x="1930400" y="3141357"/>
            <a:ext cx="288544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P A C K I N G </a:t>
            </a:r>
            <a:endParaRPr sz="1800">
              <a:solidFill>
                <a:schemeClr val="dk1"/>
              </a:solidFill>
              <a:latin typeface="Calibri"/>
              <a:ea typeface="Calibri"/>
              <a:cs typeface="Calibri"/>
              <a:sym typeface="Calibri"/>
            </a:endParaRPr>
          </a:p>
        </p:txBody>
      </p:sp>
      <p:sp>
        <p:nvSpPr>
          <p:cNvPr id="309" name="Google Shape;309;p11"/>
          <p:cNvSpPr txBox="1"/>
          <p:nvPr/>
        </p:nvSpPr>
        <p:spPr>
          <a:xfrm>
            <a:off x="7691120" y="3061571"/>
            <a:ext cx="30276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F I N I S H E D  G O O D S</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descr="Dark Blue Powerpoint Background HD Images 06808 - Baltana" id="314" name="Google Shape;314;p12"/>
          <p:cNvPicPr preferRelativeResize="0"/>
          <p:nvPr/>
        </p:nvPicPr>
        <p:blipFill rotWithShape="1">
          <a:blip r:embed="rId3">
            <a:alphaModFix/>
          </a:blip>
          <a:srcRect b="0" l="0" r="0" t="0"/>
          <a:stretch/>
        </p:blipFill>
        <p:spPr>
          <a:xfrm>
            <a:off x="0" y="0"/>
            <a:ext cx="12192000" cy="6858000"/>
          </a:xfrm>
          <a:prstGeom prst="rect">
            <a:avLst/>
          </a:prstGeom>
          <a:noFill/>
          <a:ln>
            <a:noFill/>
          </a:ln>
        </p:spPr>
      </p:pic>
      <p:graphicFrame>
        <p:nvGraphicFramePr>
          <p:cNvPr id="315" name="Google Shape;315;p12"/>
          <p:cNvGraphicFramePr/>
          <p:nvPr/>
        </p:nvGraphicFramePr>
        <p:xfrm>
          <a:off x="3103880" y="1148080"/>
          <a:ext cx="3000000" cy="3000000"/>
        </p:xfrm>
        <a:graphic>
          <a:graphicData uri="http://schemas.openxmlformats.org/drawingml/2006/table">
            <a:tbl>
              <a:tblPr bandRow="1" firstRow="1">
                <a:noFill/>
                <a:tableStyleId>{6B05913B-5476-488E-B645-890388795DF1}</a:tableStyleId>
              </a:tblPr>
              <a:tblGrid>
                <a:gridCol w="2992125"/>
                <a:gridCol w="2992125"/>
              </a:tblGrid>
              <a:tr h="918475">
                <a:tc>
                  <a:txBody>
                    <a:bodyPr/>
                    <a:lstStyle/>
                    <a:p>
                      <a:pPr indent="0" lvl="0" marL="0" marR="0" rtl="0" algn="l">
                        <a:spcBef>
                          <a:spcPts val="0"/>
                        </a:spcBef>
                        <a:spcAft>
                          <a:spcPts val="0"/>
                        </a:spcAft>
                        <a:buNone/>
                      </a:pPr>
                      <a:r>
                        <a:rPr lang="en-ID" sz="5400">
                          <a:solidFill>
                            <a:schemeClr val="dk1"/>
                          </a:solidFill>
                        </a:rPr>
                        <a:t>BSCI</a:t>
                      </a:r>
                      <a:endParaRPr sz="5400">
                        <a:solidFill>
                          <a:schemeClr val="dk1"/>
                        </a:solidFill>
                      </a:endParaRPr>
                    </a:p>
                  </a:txBody>
                  <a:tcPr marT="45725" marB="45725" marR="91450" marL="91450">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tc>
              </a:tr>
              <a:tr h="999750">
                <a:tc>
                  <a:txBody>
                    <a:bodyPr/>
                    <a:lstStyle/>
                    <a:p>
                      <a:pPr indent="0" lvl="0" marL="0" marR="0" rtl="0" algn="l">
                        <a:spcBef>
                          <a:spcPts val="0"/>
                        </a:spcBef>
                        <a:spcAft>
                          <a:spcPts val="0"/>
                        </a:spcAft>
                        <a:buNone/>
                      </a:pPr>
                      <a:r>
                        <a:rPr b="1" lang="en-ID" sz="5400"/>
                        <a:t>Sedex</a:t>
                      </a:r>
                      <a:endParaRPr b="1" sz="5400"/>
                    </a:p>
                  </a:txBody>
                  <a:tcPr marT="45725" marB="45725" marR="91450" marL="91450">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tc>
              </a:tr>
              <a:tr h="999750">
                <a:tc>
                  <a:txBody>
                    <a:bodyPr/>
                    <a:lstStyle/>
                    <a:p>
                      <a:pPr indent="0" lvl="0" marL="0" marR="0" rtl="0" algn="l">
                        <a:spcBef>
                          <a:spcPts val="0"/>
                        </a:spcBef>
                        <a:spcAft>
                          <a:spcPts val="0"/>
                        </a:spcAft>
                        <a:buNone/>
                      </a:pPr>
                      <a:r>
                        <a:rPr b="1" lang="en-ID" sz="4800"/>
                        <a:t>OEKO-TEX</a:t>
                      </a:r>
                      <a:endParaRPr/>
                    </a:p>
                  </a:txBody>
                  <a:tcPr marT="45725" marB="45725" marR="91450" marL="91450">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tc>
              </a:tr>
              <a:tr h="999750">
                <a:tc>
                  <a:txBody>
                    <a:bodyPr/>
                    <a:lstStyle/>
                    <a:p>
                      <a:pPr indent="0" lvl="0" marL="0" marR="0" rtl="0" algn="l">
                        <a:spcBef>
                          <a:spcPts val="0"/>
                        </a:spcBef>
                        <a:spcAft>
                          <a:spcPts val="0"/>
                        </a:spcAft>
                        <a:buNone/>
                      </a:pPr>
                      <a:r>
                        <a:rPr b="1" lang="en-ID" sz="5400"/>
                        <a:t>BCI</a:t>
                      </a:r>
                      <a:endParaRPr/>
                    </a:p>
                  </a:txBody>
                  <a:tcPr marT="45725" marB="45725" marR="91450" marL="91450">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tc>
              </a:tr>
              <a:tr h="999750">
                <a:tc>
                  <a:txBody>
                    <a:bodyPr/>
                    <a:lstStyle/>
                    <a:p>
                      <a:pPr indent="0" lvl="0" marL="0" marR="0" rtl="0" algn="l">
                        <a:spcBef>
                          <a:spcPts val="0"/>
                        </a:spcBef>
                        <a:spcAft>
                          <a:spcPts val="0"/>
                        </a:spcAft>
                        <a:buNone/>
                      </a:pPr>
                      <a:r>
                        <a:rPr b="1" lang="en-ID" sz="5400"/>
                        <a:t>PEPCO</a:t>
                      </a:r>
                      <a:endParaRPr/>
                    </a:p>
                  </a:txBody>
                  <a:tcPr marT="45725" marB="45725" marR="91450" marL="91450">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tc>
              </a:tr>
            </a:tbl>
          </a:graphicData>
        </a:graphic>
      </p:graphicFrame>
      <p:sp>
        <p:nvSpPr>
          <p:cNvPr id="316" name="Google Shape;316;p12"/>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7" name="Google Shape;317;p12"/>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18" name="Google Shape;318;p12"/>
          <p:cNvSpPr txBox="1"/>
          <p:nvPr/>
        </p:nvSpPr>
        <p:spPr>
          <a:xfrm>
            <a:off x="121920" y="201174"/>
            <a:ext cx="649224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lt1"/>
                </a:solidFill>
                <a:latin typeface="Calibri"/>
                <a:ea typeface="Calibri"/>
                <a:cs typeface="Calibri"/>
                <a:sym typeface="Calibri"/>
              </a:rPr>
              <a:t>AWARDS &amp; RECOGNITIONARDS &amp; RECOGNITION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descr="Free Black and Blue PPT Background Vector Image" id="324" name="Google Shape;324;p13"/>
          <p:cNvPicPr preferRelativeResize="0"/>
          <p:nvPr/>
        </p:nvPicPr>
        <p:blipFill rotWithShape="1">
          <a:blip r:embed="rId3">
            <a:alphaModFix/>
          </a:blip>
          <a:srcRect b="0" l="0" r="0" t="0"/>
          <a:stretch/>
        </p:blipFill>
        <p:spPr>
          <a:xfrm>
            <a:off x="0" y="0"/>
            <a:ext cx="12192000" cy="6858000"/>
          </a:xfrm>
          <a:prstGeom prst="rect">
            <a:avLst/>
          </a:prstGeom>
          <a:noFill/>
          <a:ln>
            <a:noFill/>
          </a:ln>
        </p:spPr>
      </p:pic>
      <p:pic>
        <p:nvPicPr>
          <p:cNvPr id="325" name="Google Shape;325;p13"/>
          <p:cNvPicPr preferRelativeResize="0"/>
          <p:nvPr/>
        </p:nvPicPr>
        <p:blipFill rotWithShape="1">
          <a:blip r:embed="rId4">
            <a:alphaModFix/>
          </a:blip>
          <a:srcRect b="0" l="0" r="0" t="0"/>
          <a:stretch/>
        </p:blipFill>
        <p:spPr>
          <a:xfrm>
            <a:off x="352425" y="1447800"/>
            <a:ext cx="11839575" cy="3962400"/>
          </a:xfrm>
          <a:prstGeom prst="rect">
            <a:avLst/>
          </a:prstGeom>
          <a:noFill/>
          <a:ln>
            <a:noFill/>
          </a:ln>
          <a:effectLst>
            <a:outerShdw sx="36000" rotWithShape="0" algn="ctr" dir="5400000" dist="50800" sy="36000">
              <a:srgbClr val="000000">
                <a:alpha val="9803"/>
              </a:srgbClr>
            </a:outerShdw>
            <a:reflection blurRad="0" dir="5400000" dist="50800" endA="0" endPos="65000" kx="0" rotWithShape="0" algn="bl" stA="2000" stPos="0" sy="-100000" ky="0"/>
          </a:effectLst>
        </p:spPr>
      </p:pic>
      <p:sp>
        <p:nvSpPr>
          <p:cNvPr id="326" name="Google Shape;326;p13"/>
          <p:cNvSpPr/>
          <p:nvPr/>
        </p:nvSpPr>
        <p:spPr>
          <a:xfrm>
            <a:off x="863600" y="2346960"/>
            <a:ext cx="163576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13"/>
          <p:cNvSpPr/>
          <p:nvPr/>
        </p:nvSpPr>
        <p:spPr>
          <a:xfrm>
            <a:off x="7040880" y="2346960"/>
            <a:ext cx="1270000" cy="62992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28" name="Google Shape;328;p13"/>
          <p:cNvSpPr/>
          <p:nvPr/>
        </p:nvSpPr>
        <p:spPr>
          <a:xfrm>
            <a:off x="863600" y="4683760"/>
            <a:ext cx="1635760" cy="61976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329" name="Google Shape;329;p13"/>
          <p:cNvPicPr preferRelativeResize="0"/>
          <p:nvPr/>
        </p:nvPicPr>
        <p:blipFill rotWithShape="1">
          <a:blip r:embed="rId5">
            <a:alphaModFix/>
          </a:blip>
          <a:srcRect b="0" l="0" r="0" t="0"/>
          <a:stretch/>
        </p:blipFill>
        <p:spPr>
          <a:xfrm>
            <a:off x="3820160" y="2255932"/>
            <a:ext cx="1971040" cy="811975"/>
          </a:xfrm>
          <a:prstGeom prst="rect">
            <a:avLst/>
          </a:prstGeom>
          <a:noFill/>
          <a:ln>
            <a:noFill/>
          </a:ln>
        </p:spPr>
      </p:pic>
      <p:pic>
        <p:nvPicPr>
          <p:cNvPr id="330" name="Google Shape;330;p13"/>
          <p:cNvPicPr preferRelativeResize="0"/>
          <p:nvPr/>
        </p:nvPicPr>
        <p:blipFill rotWithShape="1">
          <a:blip r:embed="rId6">
            <a:alphaModFix/>
          </a:blip>
          <a:srcRect b="0" l="0" r="0" t="0"/>
          <a:stretch/>
        </p:blipFill>
        <p:spPr>
          <a:xfrm>
            <a:off x="10281920" y="2346961"/>
            <a:ext cx="1778000" cy="629919"/>
          </a:xfrm>
          <a:prstGeom prst="rect">
            <a:avLst/>
          </a:prstGeom>
          <a:noFill/>
          <a:ln>
            <a:noFill/>
          </a:ln>
        </p:spPr>
      </p:pic>
      <p:pic>
        <p:nvPicPr>
          <p:cNvPr id="331" name="Google Shape;331;p13"/>
          <p:cNvPicPr preferRelativeResize="0"/>
          <p:nvPr/>
        </p:nvPicPr>
        <p:blipFill rotWithShape="1">
          <a:blip r:embed="rId7">
            <a:alphaModFix/>
          </a:blip>
          <a:srcRect b="0" l="0" r="0" t="0"/>
          <a:stretch/>
        </p:blipFill>
        <p:spPr>
          <a:xfrm>
            <a:off x="3962400" y="4770120"/>
            <a:ext cx="1717040" cy="533400"/>
          </a:xfrm>
          <a:prstGeom prst="rect">
            <a:avLst/>
          </a:prstGeom>
          <a:noFill/>
          <a:ln>
            <a:noFill/>
          </a:ln>
        </p:spPr>
      </p:pic>
      <p:sp>
        <p:nvSpPr>
          <p:cNvPr id="332" name="Google Shape;332;p13"/>
          <p:cNvSpPr txBox="1"/>
          <p:nvPr/>
        </p:nvSpPr>
        <p:spPr>
          <a:xfrm>
            <a:off x="863600" y="2346960"/>
            <a:ext cx="229616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D" sz="2800">
                <a:solidFill>
                  <a:schemeClr val="dk1"/>
                </a:solidFill>
                <a:latin typeface="Arial"/>
                <a:ea typeface="Arial"/>
                <a:cs typeface="Arial"/>
                <a:sym typeface="Arial"/>
              </a:rPr>
              <a:t>CANADA</a:t>
            </a:r>
            <a:endParaRPr b="1" sz="2800">
              <a:solidFill>
                <a:schemeClr val="dk1"/>
              </a:solidFill>
              <a:latin typeface="Calibri"/>
              <a:ea typeface="Calibri"/>
              <a:cs typeface="Calibri"/>
              <a:sym typeface="Calibri"/>
            </a:endParaRPr>
          </a:p>
        </p:txBody>
      </p:sp>
      <p:sp>
        <p:nvSpPr>
          <p:cNvPr id="333" name="Google Shape;333;p13"/>
          <p:cNvSpPr txBox="1"/>
          <p:nvPr/>
        </p:nvSpPr>
        <p:spPr>
          <a:xfrm>
            <a:off x="863600" y="4683760"/>
            <a:ext cx="209296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D" sz="2800">
                <a:solidFill>
                  <a:schemeClr val="dk1"/>
                </a:solidFill>
                <a:latin typeface="Calibri"/>
                <a:ea typeface="Calibri"/>
                <a:cs typeface="Calibri"/>
                <a:sym typeface="Calibri"/>
              </a:rPr>
              <a:t>POLAND</a:t>
            </a:r>
            <a:endParaRPr b="1" sz="2800">
              <a:solidFill>
                <a:schemeClr val="dk1"/>
              </a:solidFill>
              <a:latin typeface="Calibri"/>
              <a:ea typeface="Calibri"/>
              <a:cs typeface="Calibri"/>
              <a:sym typeface="Calibri"/>
            </a:endParaRPr>
          </a:p>
        </p:txBody>
      </p:sp>
      <p:sp>
        <p:nvSpPr>
          <p:cNvPr id="334" name="Google Shape;334;p13"/>
          <p:cNvSpPr txBox="1"/>
          <p:nvPr/>
        </p:nvSpPr>
        <p:spPr>
          <a:xfrm>
            <a:off x="7203440" y="2346960"/>
            <a:ext cx="163576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ID" sz="2800">
                <a:solidFill>
                  <a:schemeClr val="dk1"/>
                </a:solidFill>
                <a:latin typeface="Calibri"/>
                <a:ea typeface="Calibri"/>
                <a:cs typeface="Calibri"/>
                <a:sym typeface="Calibri"/>
              </a:rPr>
              <a:t>USA</a:t>
            </a:r>
            <a:endParaRPr b="1" sz="2800">
              <a:solidFill>
                <a:schemeClr val="dk1"/>
              </a:solidFill>
              <a:latin typeface="Calibri"/>
              <a:ea typeface="Calibri"/>
              <a:cs typeface="Calibri"/>
              <a:sym typeface="Calibri"/>
            </a:endParaRPr>
          </a:p>
        </p:txBody>
      </p:sp>
      <p:sp>
        <p:nvSpPr>
          <p:cNvPr id="335" name="Google Shape;335;p13"/>
          <p:cNvSpPr txBox="1"/>
          <p:nvPr/>
        </p:nvSpPr>
        <p:spPr>
          <a:xfrm>
            <a:off x="382905" y="327670"/>
            <a:ext cx="7244080"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800">
                <a:solidFill>
                  <a:schemeClr val="lt1"/>
                </a:solidFill>
                <a:latin typeface="Calibri"/>
                <a:ea typeface="Calibri"/>
                <a:cs typeface="Calibri"/>
                <a:sym typeface="Calibri"/>
              </a:rPr>
              <a:t>OUR VALUED PARTNER &amp; EXPORT COUNTRIES</a:t>
            </a:r>
            <a:endParaRPr sz="2800">
              <a:solidFill>
                <a:schemeClr val="lt1"/>
              </a:solidFill>
              <a:latin typeface="Calibri"/>
              <a:ea typeface="Calibri"/>
              <a:cs typeface="Calibri"/>
              <a:sym typeface="Calibri"/>
            </a:endParaRPr>
          </a:p>
        </p:txBody>
      </p:sp>
      <p:cxnSp>
        <p:nvCxnSpPr>
          <p:cNvPr id="336" name="Google Shape;336;p13"/>
          <p:cNvCxnSpPr/>
          <p:nvPr/>
        </p:nvCxnSpPr>
        <p:spPr>
          <a:xfrm>
            <a:off x="352425" y="914400"/>
            <a:ext cx="3652520" cy="0"/>
          </a:xfrm>
          <a:prstGeom prst="straightConnector1">
            <a:avLst/>
          </a:prstGeom>
          <a:noFill/>
          <a:ln cap="flat" cmpd="sng" w="19050">
            <a:solidFill>
              <a:schemeClr val="accent1"/>
            </a:solidFill>
            <a:prstDash val="solid"/>
            <a:miter lim="800000"/>
            <a:headEnd len="sm" w="sm" type="none"/>
            <a:tailEnd len="sm" w="sm" type="none"/>
          </a:ln>
        </p:spPr>
      </p:cxnSp>
      <p:cxnSp>
        <p:nvCxnSpPr>
          <p:cNvPr id="337" name="Google Shape;337;p13"/>
          <p:cNvCxnSpPr/>
          <p:nvPr/>
        </p:nvCxnSpPr>
        <p:spPr>
          <a:xfrm>
            <a:off x="4004945" y="914400"/>
            <a:ext cx="3035935" cy="0"/>
          </a:xfrm>
          <a:prstGeom prst="straightConnector1">
            <a:avLst/>
          </a:prstGeom>
          <a:noFill/>
          <a:ln cap="flat" cmpd="sng" w="19050">
            <a:solidFill>
              <a:schemeClr val="dk1"/>
            </a:solidFill>
            <a:prstDash val="solid"/>
            <a:miter lim="800000"/>
            <a:headEnd len="sm" w="sm" type="none"/>
            <a:tailEnd len="sm" w="sm" type="none"/>
          </a:ln>
        </p:spPr>
      </p:cxnSp>
      <p:graphicFrame>
        <p:nvGraphicFramePr>
          <p:cNvPr id="338" name="Google Shape;338;p13"/>
          <p:cNvGraphicFramePr/>
          <p:nvPr/>
        </p:nvGraphicFramePr>
        <p:xfrm>
          <a:off x="406400" y="5463550"/>
          <a:ext cx="3000000" cy="3000000"/>
        </p:xfrm>
        <a:graphic>
          <a:graphicData uri="http://schemas.openxmlformats.org/drawingml/2006/table">
            <a:tbl>
              <a:tblPr bandRow="1" firstRow="1">
                <a:noFill/>
                <a:tableStyleId>{6B05913B-5476-488E-B645-890388795DF1}</a:tableStyleId>
              </a:tblPr>
              <a:tblGrid>
                <a:gridCol w="1137925"/>
                <a:gridCol w="1137925"/>
                <a:gridCol w="1137925"/>
                <a:gridCol w="1137925"/>
                <a:gridCol w="1137925"/>
                <a:gridCol w="1137925"/>
                <a:gridCol w="1137925"/>
                <a:gridCol w="1137925"/>
                <a:gridCol w="1137925"/>
                <a:gridCol w="1137925"/>
              </a:tblGrid>
              <a:tr h="754775">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solidFill>
                      <a:schemeClr val="lt1"/>
                    </a:solidFill>
                  </a:tcPr>
                </a:tc>
              </a:tr>
            </a:tbl>
          </a:graphicData>
        </a:graphic>
      </p:graphicFrame>
      <p:sp>
        <p:nvSpPr>
          <p:cNvPr id="339" name="Google Shape;339;p13"/>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0" name="Google Shape;340;p13"/>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Download vector logos and logotypes" id="341" name="Google Shape;341;p13"/>
          <p:cNvPicPr preferRelativeResize="0"/>
          <p:nvPr/>
        </p:nvPicPr>
        <p:blipFill rotWithShape="1">
          <a:blip r:embed="rId8">
            <a:alphaModFix/>
          </a:blip>
          <a:srcRect b="0" l="0" r="0" t="0"/>
          <a:stretch/>
        </p:blipFill>
        <p:spPr>
          <a:xfrm>
            <a:off x="406400" y="5474224"/>
            <a:ext cx="1171575" cy="727210"/>
          </a:xfrm>
          <a:prstGeom prst="rect">
            <a:avLst/>
          </a:prstGeom>
          <a:noFill/>
          <a:ln>
            <a:noFill/>
          </a:ln>
        </p:spPr>
      </p:pic>
      <p:pic>
        <p:nvPicPr>
          <p:cNvPr descr="Liu Jo | Apparire" id="342" name="Google Shape;342;p13"/>
          <p:cNvPicPr preferRelativeResize="0"/>
          <p:nvPr/>
        </p:nvPicPr>
        <p:blipFill rotWithShape="1">
          <a:blip r:embed="rId9">
            <a:alphaModFix/>
          </a:blip>
          <a:srcRect b="0" l="0" r="0" t="0"/>
          <a:stretch/>
        </p:blipFill>
        <p:spPr>
          <a:xfrm>
            <a:off x="1540204" y="5474224"/>
            <a:ext cx="1171574" cy="754782"/>
          </a:xfrm>
          <a:prstGeom prst="rect">
            <a:avLst/>
          </a:prstGeom>
          <a:noFill/>
          <a:ln>
            <a:noFill/>
          </a:ln>
        </p:spPr>
      </p:pic>
      <p:pic>
        <p:nvPicPr>
          <p:cNvPr id="343" name="Google Shape;343;p13"/>
          <p:cNvPicPr preferRelativeResize="0"/>
          <p:nvPr/>
        </p:nvPicPr>
        <p:blipFill rotWithShape="1">
          <a:blip r:embed="rId10">
            <a:alphaModFix/>
          </a:blip>
          <a:srcRect b="0" l="0" r="0" t="0"/>
          <a:stretch/>
        </p:blipFill>
        <p:spPr>
          <a:xfrm>
            <a:off x="2711778" y="5469164"/>
            <a:ext cx="1099820" cy="727210"/>
          </a:xfrm>
          <a:prstGeom prst="rect">
            <a:avLst/>
          </a:prstGeom>
          <a:noFill/>
          <a:ln>
            <a:noFill/>
          </a:ln>
        </p:spPr>
      </p:pic>
      <p:pic>
        <p:nvPicPr>
          <p:cNvPr id="344" name="Google Shape;344;p13"/>
          <p:cNvPicPr preferRelativeResize="0"/>
          <p:nvPr/>
        </p:nvPicPr>
        <p:blipFill rotWithShape="1">
          <a:blip r:embed="rId11">
            <a:alphaModFix/>
          </a:blip>
          <a:srcRect b="0" l="0" r="0" t="0"/>
          <a:stretch/>
        </p:blipFill>
        <p:spPr>
          <a:xfrm>
            <a:off x="3820160" y="5474223"/>
            <a:ext cx="1125241" cy="730533"/>
          </a:xfrm>
          <a:prstGeom prst="rect">
            <a:avLst/>
          </a:prstGeom>
          <a:noFill/>
          <a:ln>
            <a:noFill/>
          </a:ln>
        </p:spPr>
      </p:pic>
      <p:pic>
        <p:nvPicPr>
          <p:cNvPr descr="Olympique de Marseille Club Symbol Logo Ligue 1 Football French Abstract  Design Vector Illustration 28098612 Vector Art at Vecteezy" id="345" name="Google Shape;345;p13"/>
          <p:cNvPicPr preferRelativeResize="0"/>
          <p:nvPr/>
        </p:nvPicPr>
        <p:blipFill rotWithShape="1">
          <a:blip r:embed="rId12">
            <a:alphaModFix/>
          </a:blip>
          <a:srcRect b="0" l="0" r="0" t="0"/>
          <a:stretch/>
        </p:blipFill>
        <p:spPr>
          <a:xfrm>
            <a:off x="4953963" y="5475698"/>
            <a:ext cx="1142036" cy="729058"/>
          </a:xfrm>
          <a:prstGeom prst="rect">
            <a:avLst/>
          </a:prstGeom>
          <a:noFill/>
          <a:ln>
            <a:noFill/>
          </a:ln>
        </p:spPr>
      </p:pic>
      <p:pic>
        <p:nvPicPr>
          <p:cNvPr id="346" name="Google Shape;346;p13"/>
          <p:cNvPicPr preferRelativeResize="0"/>
          <p:nvPr/>
        </p:nvPicPr>
        <p:blipFill rotWithShape="1">
          <a:blip r:embed="rId13">
            <a:alphaModFix/>
          </a:blip>
          <a:srcRect b="0" l="0" r="0" t="0"/>
          <a:stretch/>
        </p:blipFill>
        <p:spPr>
          <a:xfrm>
            <a:off x="6116976" y="5468595"/>
            <a:ext cx="1162357" cy="714178"/>
          </a:xfrm>
          <a:prstGeom prst="rect">
            <a:avLst/>
          </a:prstGeom>
          <a:noFill/>
          <a:ln>
            <a:noFill/>
          </a:ln>
        </p:spPr>
      </p:pic>
      <p:pic>
        <p:nvPicPr>
          <p:cNvPr id="347" name="Google Shape;347;p13"/>
          <p:cNvPicPr preferRelativeResize="0"/>
          <p:nvPr/>
        </p:nvPicPr>
        <p:blipFill rotWithShape="1">
          <a:blip r:embed="rId14">
            <a:alphaModFix/>
          </a:blip>
          <a:srcRect b="0" l="0" r="0" t="0"/>
          <a:stretch/>
        </p:blipFill>
        <p:spPr>
          <a:xfrm>
            <a:off x="7255028" y="5463550"/>
            <a:ext cx="1133803" cy="741206"/>
          </a:xfrm>
          <a:prstGeom prst="rect">
            <a:avLst/>
          </a:prstGeom>
          <a:noFill/>
          <a:ln>
            <a:noFill/>
          </a:ln>
        </p:spPr>
      </p:pic>
      <p:pic>
        <p:nvPicPr>
          <p:cNvPr id="348" name="Google Shape;348;p13"/>
          <p:cNvPicPr preferRelativeResize="0"/>
          <p:nvPr/>
        </p:nvPicPr>
        <p:blipFill rotWithShape="1">
          <a:blip r:embed="rId15">
            <a:alphaModFix/>
          </a:blip>
          <a:srcRect b="0" l="0" r="0" t="0"/>
          <a:stretch/>
        </p:blipFill>
        <p:spPr>
          <a:xfrm>
            <a:off x="8388830" y="5474222"/>
            <a:ext cx="1112367" cy="730533"/>
          </a:xfrm>
          <a:prstGeom prst="rect">
            <a:avLst/>
          </a:prstGeom>
          <a:noFill/>
          <a:ln>
            <a:noFill/>
          </a:ln>
        </p:spPr>
      </p:pic>
      <p:pic>
        <p:nvPicPr>
          <p:cNvPr id="349" name="Google Shape;349;p13"/>
          <p:cNvPicPr preferRelativeResize="0"/>
          <p:nvPr/>
        </p:nvPicPr>
        <p:blipFill rotWithShape="1">
          <a:blip r:embed="rId16">
            <a:alphaModFix/>
          </a:blip>
          <a:srcRect b="0" l="0" r="0" t="0"/>
          <a:stretch/>
        </p:blipFill>
        <p:spPr>
          <a:xfrm>
            <a:off x="9480222" y="5348385"/>
            <a:ext cx="1204309" cy="1001615"/>
          </a:xfrm>
          <a:prstGeom prst="rect">
            <a:avLst/>
          </a:prstGeom>
          <a:noFill/>
          <a:ln>
            <a:noFill/>
          </a:ln>
        </p:spPr>
      </p:pic>
      <p:pic>
        <p:nvPicPr>
          <p:cNvPr id="350" name="Google Shape;350;p13"/>
          <p:cNvPicPr preferRelativeResize="0"/>
          <p:nvPr/>
        </p:nvPicPr>
        <p:blipFill rotWithShape="1">
          <a:blip r:embed="rId17">
            <a:alphaModFix/>
          </a:blip>
          <a:srcRect b="0" l="0" r="0" t="0"/>
          <a:stretch/>
        </p:blipFill>
        <p:spPr>
          <a:xfrm>
            <a:off x="10635133" y="3659510"/>
            <a:ext cx="1204309" cy="456817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p14"/>
          <p:cNvSpPr/>
          <p:nvPr/>
        </p:nvSpPr>
        <p:spPr>
          <a:xfrm>
            <a:off x="0" y="0"/>
            <a:ext cx="12192000" cy="6858000"/>
          </a:xfrm>
          <a:prstGeom prst="rtTriangl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6" name="Google Shape;356;p14"/>
          <p:cNvSpPr/>
          <p:nvPr/>
        </p:nvSpPr>
        <p:spPr>
          <a:xfrm rot="10800000">
            <a:off x="0" y="0"/>
            <a:ext cx="12192000" cy="6858000"/>
          </a:xfrm>
          <a:prstGeom prst="rtTriangle">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aphicFrame>
        <p:nvGraphicFramePr>
          <p:cNvPr id="357" name="Google Shape;357;p14"/>
          <p:cNvGraphicFramePr/>
          <p:nvPr/>
        </p:nvGraphicFramePr>
        <p:xfrm>
          <a:off x="2032000" y="719666"/>
          <a:ext cx="3000000" cy="3000000"/>
        </p:xfrm>
        <a:graphic>
          <a:graphicData uri="http://schemas.openxmlformats.org/drawingml/2006/table">
            <a:tbl>
              <a:tblPr bandRow="1" firstRow="1">
                <a:noFill/>
                <a:tableStyleId>{6B05913B-5476-488E-B645-890388795DF1}</a:tableStyleId>
              </a:tblPr>
              <a:tblGrid>
                <a:gridCol w="2709325"/>
                <a:gridCol w="2709325"/>
                <a:gridCol w="2709325"/>
              </a:tblGrid>
              <a:tr h="370850">
                <a:tc>
                  <a:txBody>
                    <a:bodyPr/>
                    <a:lstStyle/>
                    <a:p>
                      <a:pPr indent="0" lvl="0" marL="0" marR="0" rtl="0" algn="ctr">
                        <a:spcBef>
                          <a:spcPts val="0"/>
                        </a:spcBef>
                        <a:spcAft>
                          <a:spcPts val="0"/>
                        </a:spcAft>
                        <a:buNone/>
                      </a:pPr>
                      <a:r>
                        <a:rPr b="1" i="0" lang="en-ID" sz="1600" u="none" strike="noStrike">
                          <a:solidFill>
                            <a:schemeClr val="lt1"/>
                          </a:solidFill>
                          <a:latin typeface="Arial Black"/>
                          <a:ea typeface="Arial Black"/>
                          <a:cs typeface="Arial Black"/>
                          <a:sym typeface="Arial Black"/>
                        </a:rPr>
                        <a:t>M/C Name </a:t>
                      </a:r>
                      <a:endParaRPr/>
                    </a:p>
                  </a:txBody>
                  <a:tcPr marT="6350" marB="0" marR="6350" marL="6350" anchor="ctr">
                    <a:solidFill>
                      <a:srgbClr val="1F3864"/>
                    </a:solidFill>
                  </a:tcPr>
                </a:tc>
                <a:tc>
                  <a:txBody>
                    <a:bodyPr/>
                    <a:lstStyle/>
                    <a:p>
                      <a:pPr indent="0" lvl="0" marL="0" marR="0" rtl="0" algn="ctr">
                        <a:spcBef>
                          <a:spcPts val="0"/>
                        </a:spcBef>
                        <a:spcAft>
                          <a:spcPts val="0"/>
                        </a:spcAft>
                        <a:buNone/>
                      </a:pPr>
                      <a:r>
                        <a:rPr b="1" i="0" lang="en-ID" sz="1600" u="none" strike="noStrike">
                          <a:solidFill>
                            <a:schemeClr val="lt1"/>
                          </a:solidFill>
                          <a:latin typeface="Arial Black"/>
                          <a:ea typeface="Arial Black"/>
                          <a:cs typeface="Arial Black"/>
                          <a:sym typeface="Arial Black"/>
                        </a:rPr>
                        <a:t>Brand </a:t>
                      </a:r>
                      <a:endParaRPr/>
                    </a:p>
                  </a:txBody>
                  <a:tcPr marT="6350" marB="0" marR="6350" marL="6350" anchor="ctr">
                    <a:solidFill>
                      <a:srgbClr val="1F3864"/>
                    </a:solidFill>
                  </a:tcPr>
                </a:tc>
                <a:tc>
                  <a:txBody>
                    <a:bodyPr/>
                    <a:lstStyle/>
                    <a:p>
                      <a:pPr indent="0" lvl="0" marL="0" marR="0" rtl="0" algn="l">
                        <a:spcBef>
                          <a:spcPts val="0"/>
                        </a:spcBef>
                        <a:spcAft>
                          <a:spcPts val="0"/>
                        </a:spcAft>
                        <a:buNone/>
                      </a:pPr>
                      <a:r>
                        <a:rPr lang="en-ID" sz="1600"/>
                        <a:t>TOTAL M/C QTY</a:t>
                      </a:r>
                      <a:endParaRPr/>
                    </a:p>
                  </a:txBody>
                  <a:tcPr marT="45725" marB="45725" marR="91450" marL="91450">
                    <a:solidFill>
                      <a:srgbClr val="1F3864"/>
                    </a:solidFill>
                  </a:tcPr>
                </a:tc>
              </a:tr>
              <a:tr h="370850">
                <a:tc>
                  <a:txBody>
                    <a:bodyPr/>
                    <a:lstStyle/>
                    <a:p>
                      <a:pPr indent="0" lvl="0" marL="0" marR="0" rtl="0" algn="l">
                        <a:spcBef>
                          <a:spcPts val="0"/>
                        </a:spcBef>
                        <a:spcAft>
                          <a:spcPts val="0"/>
                        </a:spcAft>
                        <a:buNone/>
                      </a:pPr>
                      <a:r>
                        <a:rPr b="1" lang="en-ID" sz="1800">
                          <a:solidFill>
                            <a:schemeClr val="dk1"/>
                          </a:solidFill>
                          <a:latin typeface="Calibri"/>
                          <a:ea typeface="Calibri"/>
                          <a:cs typeface="Calibri"/>
                          <a:sym typeface="Calibri"/>
                        </a:rPr>
                        <a:t>Overlock Machine</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ID"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ctr">
                        <a:lnSpc>
                          <a:spcPct val="100000"/>
                        </a:lnSpc>
                        <a:spcBef>
                          <a:spcPts val="0"/>
                        </a:spcBef>
                        <a:spcAft>
                          <a:spcPts val="0"/>
                        </a:spcAft>
                        <a:buClr>
                          <a:schemeClr val="dk1"/>
                        </a:buClr>
                        <a:buSzPts val="1800"/>
                        <a:buFont typeface="Calibri"/>
                        <a:buNone/>
                      </a:pPr>
                      <a:r>
                        <a:rPr lang="en-ID" sz="1800">
                          <a:solidFill>
                            <a:schemeClr val="dk1"/>
                          </a:solidFill>
                          <a:latin typeface="Calibri"/>
                          <a:ea typeface="Calibri"/>
                          <a:cs typeface="Calibri"/>
                          <a:sym typeface="Calibri"/>
                        </a:rPr>
                        <a:t>Pegasus/Juki</a:t>
                      </a:r>
                      <a:endParaRPr sz="18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800"/>
                        <a:buFont typeface="Calibri"/>
                        <a:buNone/>
                      </a:pPr>
                      <a:r>
                        <a:t/>
                      </a:r>
                      <a:endParaRPr b="1" i="0" sz="800" u="none" strike="noStrike">
                        <a:solidFill>
                          <a:srgbClr val="000000"/>
                        </a:solidFill>
                        <a:latin typeface="Arial Black"/>
                        <a:ea typeface="Arial Black"/>
                        <a:cs typeface="Arial Black"/>
                        <a:sym typeface="Arial Black"/>
                      </a:endParaRPr>
                    </a:p>
                  </a:txBody>
                  <a:tcPr marT="6350" marB="0" marR="6350" marL="6350" anchor="ctr">
                    <a:solidFill>
                      <a:srgbClr val="F2F2F2">
                        <a:alpha val="74901"/>
                      </a:srgbClr>
                    </a:solidFill>
                  </a:tcPr>
                </a:tc>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86 SET</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p>
                  </a:txBody>
                  <a:tcPr marT="45725" marB="45725" marR="91450" marL="91450">
                    <a:solidFill>
                      <a:srgbClr val="F2F2F2">
                        <a:alpha val="74901"/>
                      </a:srgbClr>
                    </a:solidFill>
                  </a:tcPr>
                </a:tc>
              </a:tr>
              <a:tr h="370850">
                <a:tc>
                  <a:txBody>
                    <a:bodyPr/>
                    <a:lstStyle/>
                    <a:p>
                      <a:pPr indent="0" lvl="0" marL="0" marR="0" rtl="0" algn="l">
                        <a:spcBef>
                          <a:spcPts val="0"/>
                        </a:spcBef>
                        <a:spcAft>
                          <a:spcPts val="0"/>
                        </a:spcAft>
                        <a:buNone/>
                      </a:pPr>
                      <a:r>
                        <a:rPr b="1" lang="en-ID" sz="1800">
                          <a:solidFill>
                            <a:schemeClr val="dk1"/>
                          </a:solidFill>
                          <a:latin typeface="Calibri"/>
                          <a:ea typeface="Calibri"/>
                          <a:cs typeface="Calibri"/>
                          <a:sym typeface="Calibri"/>
                        </a:rPr>
                        <a:t>Plain Machine</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lnSpc>
                          <a:spcPct val="100000"/>
                        </a:lnSpc>
                        <a:spcBef>
                          <a:spcPts val="0"/>
                        </a:spcBef>
                        <a:spcAft>
                          <a:spcPts val="0"/>
                        </a:spcAft>
                        <a:buClr>
                          <a:schemeClr val="dk1"/>
                        </a:buClr>
                        <a:buSzPts val="1800"/>
                        <a:buFont typeface="Calibri"/>
                        <a:buNone/>
                      </a:pPr>
                      <a:r>
                        <a:rPr lang="en-ID" sz="1800">
                          <a:solidFill>
                            <a:schemeClr val="dk1"/>
                          </a:solidFill>
                          <a:latin typeface="Calibri"/>
                          <a:ea typeface="Calibri"/>
                          <a:cs typeface="Calibri"/>
                          <a:sym typeface="Calibri"/>
                        </a:rPr>
                        <a:t>Brother/Juki</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113 SET</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Flat Lock Machine</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lnSpc>
                          <a:spcPct val="100000"/>
                        </a:lnSpc>
                        <a:spcBef>
                          <a:spcPts val="0"/>
                        </a:spcBef>
                        <a:spcAft>
                          <a:spcPts val="0"/>
                        </a:spcAft>
                        <a:buClr>
                          <a:schemeClr val="dk1"/>
                        </a:buClr>
                        <a:buSzPts val="1800"/>
                        <a:buFont typeface="Calibri"/>
                        <a:buNone/>
                      </a:pPr>
                      <a:r>
                        <a:rPr lang="en-ID" sz="1800">
                          <a:solidFill>
                            <a:schemeClr val="dk1"/>
                          </a:solidFill>
                          <a:latin typeface="Calibri"/>
                          <a:ea typeface="Calibri"/>
                          <a:cs typeface="Calibri"/>
                          <a:sym typeface="Calibri"/>
                        </a:rPr>
                        <a:t>Pegasus</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28 SET</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Feed Of The Arm </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lang="en-ID" sz="1800"/>
                        <a:t>Brother</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2SET</a:t>
                      </a:r>
                      <a:endParaRPr b="1" sz="1800"/>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Button Hool Machine</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lang="en-ID" sz="1800"/>
                        <a:t>Brother/Juki</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2SET</a:t>
                      </a:r>
                      <a:endParaRPr b="1" sz="1800"/>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Button Stitch Machine</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lang="en-ID" sz="1800"/>
                        <a:t>Brother/Juki</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2SET</a:t>
                      </a:r>
                      <a:endParaRPr b="1" sz="1800"/>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PMD Kansai</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lang="en-ID" sz="1800"/>
                        <a:t>Kansai</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1SET</a:t>
                      </a:r>
                      <a:endParaRPr b="1" sz="1800"/>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Pecoting Kansai</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lang="en-ID" sz="1800"/>
                        <a:t>Kansai</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1SET</a:t>
                      </a:r>
                      <a:endParaRPr b="1" sz="1800"/>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Snup button</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ID" sz="1800">
                          <a:solidFill>
                            <a:schemeClr val="dk1"/>
                          </a:solidFill>
                          <a:latin typeface="Calibri"/>
                          <a:ea typeface="Calibri"/>
                          <a:cs typeface="Calibri"/>
                          <a:sym typeface="Calibri"/>
                        </a:rPr>
                        <a:t>Full Automatic Servo Snap Button Machine</a:t>
                      </a:r>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2SET</a:t>
                      </a:r>
                      <a:endParaRPr/>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BARTAKE</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lang="en-ID" sz="1800"/>
                        <a:t>Brother/Juki</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2SET</a:t>
                      </a:r>
                      <a:endParaRPr b="1" sz="1800"/>
                    </a:p>
                  </a:txBody>
                  <a:tcPr marT="45725" marB="45725" marR="91450" marL="91450">
                    <a:solidFill>
                      <a:srgbClr val="F2F2F2">
                        <a:alpha val="74901"/>
                      </a:srgbClr>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b="1" lang="en-ID" sz="1800">
                          <a:solidFill>
                            <a:schemeClr val="dk1"/>
                          </a:solidFill>
                          <a:latin typeface="Calibri"/>
                          <a:ea typeface="Calibri"/>
                          <a:cs typeface="Calibri"/>
                          <a:sym typeface="Calibri"/>
                        </a:rPr>
                        <a:t>Rib Cutting</a:t>
                      </a:r>
                      <a:endParaRPr sz="1800">
                        <a:solidFill>
                          <a:schemeClr val="dk1"/>
                        </a:solidFill>
                        <a:latin typeface="Calibri"/>
                        <a:ea typeface="Calibri"/>
                        <a:cs typeface="Calibri"/>
                        <a:sym typeface="Calibri"/>
                      </a:endParaRPr>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lang="en-ID" sz="1800"/>
                        <a:t>auto rib cutting machine</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3SET</a:t>
                      </a:r>
                      <a:endParaRPr b="1" sz="1800"/>
                    </a:p>
                  </a:txBody>
                  <a:tcPr marT="45725" marB="45725" marR="91450" marL="91450">
                    <a:solidFill>
                      <a:srgbClr val="F2F2F2">
                        <a:alpha val="74901"/>
                      </a:srgbClr>
                    </a:solidFill>
                  </a:tcPr>
                </a:tc>
              </a:tr>
              <a:tr h="370850">
                <a:tc>
                  <a:txBody>
                    <a:bodyPr/>
                    <a:lstStyle/>
                    <a:p>
                      <a:pPr indent="0" lvl="0" marL="0" marR="0" rtl="0" algn="l">
                        <a:spcBef>
                          <a:spcPts val="0"/>
                        </a:spcBef>
                        <a:spcAft>
                          <a:spcPts val="0"/>
                        </a:spcAft>
                        <a:buNone/>
                      </a:pPr>
                      <a:r>
                        <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t/>
                      </a:r>
                      <a:endParaRPr sz="1800"/>
                    </a:p>
                  </a:txBody>
                  <a:tcPr marT="45725" marB="45725" marR="91450" marL="91450">
                    <a:solidFill>
                      <a:srgbClr val="F2F2F2">
                        <a:alpha val="74901"/>
                      </a:srgbClr>
                    </a:solidFill>
                  </a:tcPr>
                </a:tc>
                <a:tc>
                  <a:txBody>
                    <a:bodyPr/>
                    <a:lstStyle/>
                    <a:p>
                      <a:pPr indent="0" lvl="0" marL="0" marR="0" rtl="0" algn="l">
                        <a:spcBef>
                          <a:spcPts val="0"/>
                        </a:spcBef>
                        <a:spcAft>
                          <a:spcPts val="0"/>
                        </a:spcAft>
                        <a:buNone/>
                      </a:pPr>
                      <a:r>
                        <a:rPr b="1" lang="en-ID" sz="1800"/>
                        <a:t>242SET</a:t>
                      </a:r>
                      <a:endParaRPr b="1" sz="1800"/>
                    </a:p>
                  </a:txBody>
                  <a:tcPr marT="45725" marB="45725" marR="91450" marL="91450">
                    <a:solidFill>
                      <a:srgbClr val="F2F2F2">
                        <a:alpha val="74901"/>
                      </a:srgbClr>
                    </a:solidFill>
                  </a:tcPr>
                </a:tc>
              </a:tr>
            </a:tbl>
          </a:graphicData>
        </a:graphic>
      </p:graphicFrame>
      <p:sp>
        <p:nvSpPr>
          <p:cNvPr id="358" name="Google Shape;358;p14"/>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9" name="Google Shape;359;p14"/>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0" name="Google Shape;360;p14"/>
          <p:cNvSpPr txBox="1"/>
          <p:nvPr/>
        </p:nvSpPr>
        <p:spPr>
          <a:xfrm>
            <a:off x="447040" y="-144938"/>
            <a:ext cx="9357360"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1800" u="none" strike="noStrike">
              <a:solidFill>
                <a:srgbClr val="000000"/>
              </a:solidFill>
              <a:latin typeface="Cambria"/>
              <a:ea typeface="Cambria"/>
              <a:cs typeface="Cambria"/>
              <a:sym typeface="Cambria"/>
            </a:endParaRPr>
          </a:p>
          <a:p>
            <a:pPr indent="0" lvl="0" marL="0" marR="0" rtl="0" algn="l">
              <a:spcBef>
                <a:spcPts val="0"/>
              </a:spcBef>
              <a:spcAft>
                <a:spcPts val="0"/>
              </a:spcAft>
              <a:buNone/>
            </a:pPr>
            <a:r>
              <a:rPr b="0" i="0" lang="en-ID" sz="2400" u="none" strike="noStrike">
                <a:solidFill>
                  <a:schemeClr val="lt1"/>
                </a:solidFill>
                <a:latin typeface="Cambria"/>
                <a:ea typeface="Cambria"/>
                <a:cs typeface="Cambria"/>
                <a:sym typeface="Cambria"/>
              </a:rPr>
              <a:t>FACTORY MACHINERY</a:t>
            </a:r>
            <a:endParaRPr sz="36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
          <p:cNvPicPr preferRelativeResize="0"/>
          <p:nvPr/>
        </p:nvPicPr>
        <p:blipFill rotWithShape="1">
          <a:blip r:embed="rId3">
            <a:alphaModFix/>
          </a:blip>
          <a:srcRect b="0" l="0" r="0" t="0"/>
          <a:stretch/>
        </p:blipFill>
        <p:spPr>
          <a:xfrm>
            <a:off x="0" y="0"/>
            <a:ext cx="12192000" cy="6858000"/>
          </a:xfrm>
          <a:prstGeom prst="rect">
            <a:avLst/>
          </a:prstGeom>
          <a:gradFill>
            <a:gsLst>
              <a:gs pos="0">
                <a:srgbClr val="F5F7FC"/>
              </a:gs>
              <a:gs pos="74000">
                <a:srgbClr val="A9BEE4"/>
              </a:gs>
              <a:gs pos="83000">
                <a:srgbClr val="A9BEE4"/>
              </a:gs>
              <a:gs pos="100000">
                <a:srgbClr val="C5D3ED"/>
              </a:gs>
            </a:gsLst>
            <a:lin ang="5400000" scaled="0"/>
          </a:gradFill>
          <a:ln>
            <a:noFill/>
          </a:ln>
        </p:spPr>
      </p:pic>
      <p:sp>
        <p:nvSpPr>
          <p:cNvPr id="107" name="Google Shape;107;p2"/>
          <p:cNvSpPr/>
          <p:nvPr/>
        </p:nvSpPr>
        <p:spPr>
          <a:xfrm>
            <a:off x="0" y="0"/>
            <a:ext cx="12192000" cy="6929120"/>
          </a:xfrm>
          <a:prstGeom prst="rect">
            <a:avLst/>
          </a:prstGeom>
          <a:solidFill>
            <a:schemeClr val="dk1">
              <a:alpha val="90980"/>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08" name="Google Shape;108;p2"/>
          <p:cNvSpPr/>
          <p:nvPr/>
        </p:nvSpPr>
        <p:spPr>
          <a:xfrm>
            <a:off x="6989379" y="1"/>
            <a:ext cx="5202621" cy="6929120"/>
          </a:xfrm>
          <a:prstGeom prst="chevron">
            <a:avLst>
              <a:gd fmla="val 41717" name="adj"/>
            </a:avLst>
          </a:prstGeom>
          <a:blipFill rotWithShape="1">
            <a:blip r:embed="rId4">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latin typeface="Calibri"/>
              <a:ea typeface="Calibri"/>
              <a:cs typeface="Calibri"/>
              <a:sym typeface="Calibri"/>
            </a:endParaRPr>
          </a:p>
        </p:txBody>
      </p:sp>
      <p:sp>
        <p:nvSpPr>
          <p:cNvPr id="109" name="Google Shape;109;p2"/>
          <p:cNvSpPr txBox="1"/>
          <p:nvPr/>
        </p:nvSpPr>
        <p:spPr>
          <a:xfrm>
            <a:off x="1119352" y="357352"/>
            <a:ext cx="3941379"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en-ID" sz="2400" u="none" strike="noStrike">
                <a:solidFill>
                  <a:schemeClr val="accent1"/>
                </a:solidFill>
                <a:latin typeface="Calibri"/>
                <a:ea typeface="Calibri"/>
                <a:cs typeface="Calibri"/>
                <a:sym typeface="Calibri"/>
              </a:rPr>
              <a:t>ST Group Profile</a:t>
            </a:r>
            <a:endParaRPr b="1" i="1" sz="2400">
              <a:solidFill>
                <a:schemeClr val="accent1"/>
              </a:solidFill>
              <a:latin typeface="Calibri"/>
              <a:ea typeface="Calibri"/>
              <a:cs typeface="Calibri"/>
              <a:sym typeface="Calibri"/>
            </a:endParaRPr>
          </a:p>
        </p:txBody>
      </p:sp>
      <p:cxnSp>
        <p:nvCxnSpPr>
          <p:cNvPr id="110" name="Google Shape;110;p2"/>
          <p:cNvCxnSpPr/>
          <p:nvPr/>
        </p:nvCxnSpPr>
        <p:spPr>
          <a:xfrm>
            <a:off x="1208690" y="819017"/>
            <a:ext cx="788276" cy="0"/>
          </a:xfrm>
          <a:prstGeom prst="straightConnector1">
            <a:avLst/>
          </a:prstGeom>
          <a:noFill/>
          <a:ln cap="flat" cmpd="sng" w="19050">
            <a:solidFill>
              <a:schemeClr val="accent1"/>
            </a:solidFill>
            <a:prstDash val="solid"/>
            <a:miter lim="800000"/>
            <a:headEnd len="sm" w="sm" type="none"/>
            <a:tailEnd len="sm" w="sm" type="none"/>
          </a:ln>
        </p:spPr>
      </p:cxnSp>
      <p:cxnSp>
        <p:nvCxnSpPr>
          <p:cNvPr id="111" name="Google Shape;111;p2"/>
          <p:cNvCxnSpPr/>
          <p:nvPr/>
        </p:nvCxnSpPr>
        <p:spPr>
          <a:xfrm>
            <a:off x="1996966" y="819017"/>
            <a:ext cx="1135117" cy="0"/>
          </a:xfrm>
          <a:prstGeom prst="straightConnector1">
            <a:avLst/>
          </a:prstGeom>
          <a:noFill/>
          <a:ln cap="flat" cmpd="sng" w="19050">
            <a:solidFill>
              <a:schemeClr val="accent3"/>
            </a:solidFill>
            <a:prstDash val="solid"/>
            <a:miter lim="800000"/>
            <a:headEnd len="sm" w="sm" type="none"/>
            <a:tailEnd len="sm" w="sm" type="none"/>
          </a:ln>
        </p:spPr>
      </p:cxnSp>
      <p:sp>
        <p:nvSpPr>
          <p:cNvPr id="112" name="Google Shape;112;p2"/>
          <p:cNvSpPr txBox="1"/>
          <p:nvPr/>
        </p:nvSpPr>
        <p:spPr>
          <a:xfrm>
            <a:off x="430924" y="1471448"/>
            <a:ext cx="7683062"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1800" u="none" strike="noStrike">
                <a:solidFill>
                  <a:srgbClr val="A63010"/>
                </a:solidFill>
                <a:latin typeface="Noto Sans Symbols"/>
                <a:ea typeface="Noto Sans Symbols"/>
                <a:cs typeface="Noto Sans Symbols"/>
                <a:sym typeface="Noto Sans Symbols"/>
              </a:rPr>
              <a:t>v </a:t>
            </a:r>
            <a:r>
              <a:rPr b="0" i="0" lang="en-ID" sz="1800" u="none" strike="noStrike">
                <a:solidFill>
                  <a:srgbClr val="D8D3CC"/>
                </a:solidFill>
                <a:latin typeface="Calibri"/>
                <a:ea typeface="Calibri"/>
                <a:cs typeface="Calibri"/>
                <a:sym typeface="Calibri"/>
              </a:rPr>
              <a:t>ST Group founded in 2013</a:t>
            </a:r>
            <a:endParaRPr/>
          </a:p>
          <a:p>
            <a:pPr indent="0" lvl="0" marL="0" marR="0" rtl="0" algn="l">
              <a:spcBef>
                <a:spcPts val="0"/>
              </a:spcBef>
              <a:spcAft>
                <a:spcPts val="0"/>
              </a:spcAft>
              <a:buNone/>
            </a:pPr>
            <a:r>
              <a:rPr b="0" i="0" lang="en-ID" sz="1800" u="none" strike="noStrike">
                <a:solidFill>
                  <a:srgbClr val="A63010"/>
                </a:solidFill>
                <a:latin typeface="Noto Sans Symbols"/>
                <a:ea typeface="Noto Sans Symbols"/>
                <a:cs typeface="Noto Sans Symbols"/>
                <a:sym typeface="Noto Sans Symbols"/>
              </a:rPr>
              <a:t>v</a:t>
            </a:r>
            <a:r>
              <a:rPr b="0" i="0" lang="en-ID" sz="1800" u="none" strike="noStrike">
                <a:solidFill>
                  <a:srgbClr val="D8D3CC"/>
                </a:solidFill>
                <a:latin typeface="Calibri"/>
                <a:ea typeface="Calibri"/>
                <a:cs typeface="Calibri"/>
                <a:sym typeface="Calibri"/>
              </a:rPr>
              <a:t> Designing, developing and manufacturing a wide portfolio of high quality</a:t>
            </a:r>
            <a:endParaRPr b="0" i="0" sz="1800" u="none" strike="noStrike">
              <a:solidFill>
                <a:srgbClr val="D8D3CC"/>
              </a:solidFill>
              <a:latin typeface="Calibri"/>
              <a:ea typeface="Calibri"/>
              <a:cs typeface="Calibri"/>
              <a:sym typeface="Calibri"/>
            </a:endParaRPr>
          </a:p>
          <a:p>
            <a:pPr indent="0" lvl="0" marL="0" marR="0" rtl="0" algn="l">
              <a:spcBef>
                <a:spcPts val="0"/>
              </a:spcBef>
              <a:spcAft>
                <a:spcPts val="0"/>
              </a:spcAft>
              <a:buNone/>
            </a:pPr>
            <a:r>
              <a:t/>
            </a:r>
            <a:endParaRPr b="0" i="0" sz="1800" u="none" strike="noStrike">
              <a:solidFill>
                <a:srgbClr val="A63010"/>
              </a:solidFill>
              <a:latin typeface="Noto Sans Symbols"/>
              <a:ea typeface="Noto Sans Symbols"/>
              <a:cs typeface="Noto Sans Symbols"/>
              <a:sym typeface="Noto Sans Symbols"/>
            </a:endParaRPr>
          </a:p>
          <a:p>
            <a:pPr indent="0" lvl="0" marL="0" marR="0" rtl="0" algn="l">
              <a:spcBef>
                <a:spcPts val="0"/>
              </a:spcBef>
              <a:spcAft>
                <a:spcPts val="0"/>
              </a:spcAft>
              <a:buNone/>
            </a:pPr>
            <a:r>
              <a:rPr b="0" i="0" lang="en-ID" sz="1800" u="none" strike="noStrike">
                <a:solidFill>
                  <a:srgbClr val="A63010"/>
                </a:solidFill>
                <a:latin typeface="Noto Sans Symbols"/>
                <a:ea typeface="Noto Sans Symbols"/>
                <a:cs typeface="Noto Sans Symbols"/>
                <a:sym typeface="Noto Sans Symbols"/>
              </a:rPr>
              <a:t>v </a:t>
            </a:r>
            <a:r>
              <a:rPr b="0" i="0" lang="en-ID" sz="1800" u="none" strike="noStrike">
                <a:solidFill>
                  <a:srgbClr val="D8D3CC"/>
                </a:solidFill>
                <a:latin typeface="Calibri"/>
                <a:ea typeface="Calibri"/>
                <a:cs typeface="Calibri"/>
                <a:sym typeface="Calibri"/>
              </a:rPr>
              <a:t>Employing approximately 670 staff</a:t>
            </a:r>
            <a:endParaRPr sz="1800">
              <a:solidFill>
                <a:schemeClr val="dk1"/>
              </a:solidFill>
              <a:latin typeface="Calibri"/>
              <a:ea typeface="Calibri"/>
              <a:cs typeface="Calibri"/>
              <a:sym typeface="Calibri"/>
            </a:endParaRPr>
          </a:p>
        </p:txBody>
      </p:sp>
      <p:sp>
        <p:nvSpPr>
          <p:cNvPr id="113" name="Google Shape;113;p2"/>
          <p:cNvSpPr txBox="1"/>
          <p:nvPr/>
        </p:nvSpPr>
        <p:spPr>
          <a:xfrm>
            <a:off x="651640" y="2062176"/>
            <a:ext cx="696835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1800" u="none" strike="noStrike">
                <a:solidFill>
                  <a:srgbClr val="D8D3CC"/>
                </a:solidFill>
                <a:latin typeface="Calibri"/>
                <a:ea typeface="Calibri"/>
                <a:cs typeface="Calibri"/>
                <a:sym typeface="Calibri"/>
              </a:rPr>
              <a:t>clothing including Menswear, Womenswear, Childrenswear, Activewear</a:t>
            </a:r>
            <a:endParaRPr sz="1800">
              <a:solidFill>
                <a:schemeClr val="dk1"/>
              </a:solidFill>
              <a:latin typeface="Calibri"/>
              <a:ea typeface="Calibri"/>
              <a:cs typeface="Calibri"/>
              <a:sym typeface="Calibri"/>
            </a:endParaRPr>
          </a:p>
        </p:txBody>
      </p:sp>
      <p:sp>
        <p:nvSpPr>
          <p:cNvPr id="114" name="Google Shape;114;p2"/>
          <p:cNvSpPr txBox="1"/>
          <p:nvPr/>
        </p:nvSpPr>
        <p:spPr>
          <a:xfrm>
            <a:off x="651640" y="3241040"/>
            <a:ext cx="5932040" cy="261610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ID" sz="2000" u="none" strike="noStrike">
                <a:solidFill>
                  <a:schemeClr val="accent1"/>
                </a:solidFill>
                <a:latin typeface="Calibri"/>
                <a:ea typeface="Calibri"/>
                <a:cs typeface="Calibri"/>
                <a:sym typeface="Calibri"/>
              </a:rPr>
              <a:t>5 Owned factories: Dhaka Bangladesh</a:t>
            </a:r>
            <a:endParaRPr/>
          </a:p>
          <a:p>
            <a:pPr indent="0" lvl="0" marL="0" marR="0" rtl="0" algn="l">
              <a:spcBef>
                <a:spcPts val="0"/>
              </a:spcBef>
              <a:spcAft>
                <a:spcPts val="0"/>
              </a:spcAft>
              <a:buNone/>
            </a:pPr>
            <a:r>
              <a:rPr b="0" i="0" lang="en-ID" sz="1800" u="none" strike="noStrike">
                <a:solidFill>
                  <a:srgbClr val="8DA9DB"/>
                </a:solidFill>
                <a:latin typeface="Noto Sans Symbols"/>
                <a:ea typeface="Noto Sans Symbols"/>
                <a:cs typeface="Noto Sans Symbols"/>
                <a:sym typeface="Noto Sans Symbols"/>
              </a:rPr>
              <a:t>§ </a:t>
            </a:r>
            <a:r>
              <a:rPr b="1" i="0" lang="en-ID" sz="1800" u="none" strike="noStrike">
                <a:solidFill>
                  <a:srgbClr val="8DA9DB"/>
                </a:solidFill>
                <a:latin typeface="Calibri"/>
                <a:ea typeface="Calibri"/>
                <a:cs typeface="Calibri"/>
                <a:sym typeface="Calibri"/>
              </a:rPr>
              <a:t>Friends Knitwear &amp; Accessories Ltd</a:t>
            </a:r>
            <a:endParaRPr/>
          </a:p>
          <a:p>
            <a:pPr indent="0" lvl="0" marL="0" marR="0" rtl="0" algn="l">
              <a:spcBef>
                <a:spcPts val="0"/>
              </a:spcBef>
              <a:spcAft>
                <a:spcPts val="0"/>
              </a:spcAft>
              <a:buNone/>
            </a:pPr>
            <a:r>
              <a:rPr b="0" i="0" lang="en-ID" sz="1800" u="none" strike="noStrike">
                <a:solidFill>
                  <a:srgbClr val="8DA9DB"/>
                </a:solidFill>
                <a:latin typeface="Noto Sans Symbols"/>
                <a:ea typeface="Noto Sans Symbols"/>
                <a:cs typeface="Noto Sans Symbols"/>
                <a:sym typeface="Noto Sans Symbols"/>
              </a:rPr>
              <a:t>§ </a:t>
            </a:r>
            <a:r>
              <a:rPr b="0" i="0" lang="en-ID" sz="1800" u="none" strike="noStrike">
                <a:solidFill>
                  <a:srgbClr val="8DA9DB"/>
                </a:solidFill>
                <a:latin typeface="Calibri"/>
                <a:ea typeface="Calibri"/>
                <a:cs typeface="Calibri"/>
                <a:sym typeface="Calibri"/>
              </a:rPr>
              <a:t>SARA Knitwear Ltd</a:t>
            </a:r>
            <a:endParaRPr/>
          </a:p>
          <a:p>
            <a:pPr indent="0" lvl="0" marL="0" marR="0" rtl="0" algn="l">
              <a:spcBef>
                <a:spcPts val="0"/>
              </a:spcBef>
              <a:spcAft>
                <a:spcPts val="0"/>
              </a:spcAft>
              <a:buNone/>
            </a:pPr>
            <a:r>
              <a:rPr b="0" i="0" lang="en-ID" sz="1800" u="none" strike="noStrike">
                <a:solidFill>
                  <a:srgbClr val="8DA9DB"/>
                </a:solidFill>
                <a:latin typeface="Noto Sans Symbols"/>
                <a:ea typeface="Noto Sans Symbols"/>
                <a:cs typeface="Noto Sans Symbols"/>
                <a:sym typeface="Noto Sans Symbols"/>
              </a:rPr>
              <a:t>§ </a:t>
            </a:r>
            <a:r>
              <a:rPr b="0" i="0" lang="en-ID" sz="1800" u="none" strike="noStrike">
                <a:solidFill>
                  <a:srgbClr val="8DA9DB"/>
                </a:solidFill>
                <a:latin typeface="Calibri"/>
                <a:ea typeface="Calibri"/>
                <a:cs typeface="Calibri"/>
                <a:sym typeface="Calibri"/>
              </a:rPr>
              <a:t>Friends Knitwear BD</a:t>
            </a:r>
            <a:endParaRPr/>
          </a:p>
          <a:p>
            <a:pPr indent="0" lvl="0" marL="0" marR="0" rtl="0" algn="l">
              <a:spcBef>
                <a:spcPts val="0"/>
              </a:spcBef>
              <a:spcAft>
                <a:spcPts val="0"/>
              </a:spcAft>
              <a:buNone/>
            </a:pPr>
            <a:r>
              <a:rPr b="0" i="0" lang="en-ID" sz="1800" u="none" strike="noStrike">
                <a:solidFill>
                  <a:srgbClr val="8DA9DB"/>
                </a:solidFill>
                <a:latin typeface="Noto Sans Symbols"/>
                <a:ea typeface="Noto Sans Symbols"/>
                <a:cs typeface="Noto Sans Symbols"/>
                <a:sym typeface="Noto Sans Symbols"/>
              </a:rPr>
              <a:t>§ </a:t>
            </a:r>
            <a:r>
              <a:rPr b="0" i="0" lang="en-ID" sz="1800" u="none" strike="noStrike">
                <a:solidFill>
                  <a:srgbClr val="8DA9DB"/>
                </a:solidFill>
                <a:latin typeface="Calibri"/>
                <a:ea typeface="Calibri"/>
                <a:cs typeface="Calibri"/>
                <a:sym typeface="Calibri"/>
              </a:rPr>
              <a:t>Saima Textile Ltd</a:t>
            </a:r>
            <a:endParaRPr/>
          </a:p>
          <a:p>
            <a:pPr indent="0" lvl="0" marL="0" marR="0" rtl="0" algn="l">
              <a:spcBef>
                <a:spcPts val="0"/>
              </a:spcBef>
              <a:spcAft>
                <a:spcPts val="0"/>
              </a:spcAft>
              <a:buNone/>
            </a:pPr>
            <a:r>
              <a:rPr b="0" i="0" lang="en-ID" sz="1800" u="none" strike="noStrike">
                <a:solidFill>
                  <a:srgbClr val="8DA9DB"/>
                </a:solidFill>
                <a:latin typeface="Noto Sans Symbols"/>
                <a:ea typeface="Noto Sans Symbols"/>
                <a:cs typeface="Noto Sans Symbols"/>
                <a:sym typeface="Noto Sans Symbols"/>
              </a:rPr>
              <a:t>§ </a:t>
            </a:r>
            <a:r>
              <a:rPr b="0" i="0" lang="en-ID" sz="1800" u="none" strike="noStrike">
                <a:solidFill>
                  <a:srgbClr val="8DA9DB"/>
                </a:solidFill>
                <a:latin typeface="Calibri"/>
                <a:ea typeface="Calibri"/>
                <a:cs typeface="Calibri"/>
                <a:sym typeface="Calibri"/>
              </a:rPr>
              <a:t>ST Knitwear.</a:t>
            </a:r>
            <a:endParaRPr/>
          </a:p>
          <a:p>
            <a:pPr indent="0" lvl="0" marL="0" marR="0" rtl="0" algn="l">
              <a:spcBef>
                <a:spcPts val="0"/>
              </a:spcBef>
              <a:spcAft>
                <a:spcPts val="0"/>
              </a:spcAft>
              <a:buNone/>
            </a:pPr>
            <a:r>
              <a:rPr b="0" i="0" lang="en-ID" sz="1800" u="none" strike="noStrike">
                <a:solidFill>
                  <a:srgbClr val="8DA9DB"/>
                </a:solidFill>
                <a:latin typeface="Noto Sans Symbols"/>
                <a:ea typeface="Noto Sans Symbols"/>
                <a:cs typeface="Noto Sans Symbols"/>
                <a:sym typeface="Noto Sans Symbols"/>
              </a:rPr>
              <a:t>§ </a:t>
            </a:r>
            <a:r>
              <a:rPr b="0" i="0" lang="en-ID" sz="1800" u="none" strike="noStrike">
                <a:solidFill>
                  <a:srgbClr val="8DA9DB"/>
                </a:solidFill>
                <a:latin typeface="Calibri"/>
                <a:ea typeface="Calibri"/>
                <a:cs typeface="Calibri"/>
                <a:sym typeface="Calibri"/>
              </a:rPr>
              <a:t>sourcing offices : Shanghai-China,</a:t>
            </a:r>
            <a:endParaRPr/>
          </a:p>
          <a:p>
            <a:pPr indent="0" lvl="0" marL="0" marR="0" rtl="0" algn="l">
              <a:spcBef>
                <a:spcPts val="0"/>
              </a:spcBef>
              <a:spcAft>
                <a:spcPts val="0"/>
              </a:spcAft>
              <a:buNone/>
            </a:pPr>
            <a:r>
              <a:rPr b="0" i="0" lang="en-ID" sz="1800" u="none" strike="noStrike">
                <a:solidFill>
                  <a:srgbClr val="8DA9DB"/>
                </a:solidFill>
                <a:latin typeface="Noto Sans Symbols"/>
                <a:ea typeface="Noto Sans Symbols"/>
                <a:cs typeface="Noto Sans Symbols"/>
                <a:sym typeface="Noto Sans Symbols"/>
              </a:rPr>
              <a:t>§ </a:t>
            </a:r>
            <a:r>
              <a:rPr b="0" i="0" lang="en-ID" sz="1800" u="none" strike="noStrike">
                <a:solidFill>
                  <a:srgbClr val="8DA9DB"/>
                </a:solidFill>
                <a:latin typeface="Calibri"/>
                <a:ea typeface="Calibri"/>
                <a:cs typeface="Calibri"/>
                <a:sym typeface="Calibri"/>
              </a:rPr>
              <a:t>Dedicated to the RMG industry-leading standards of  excellence in manufacturing with Quality products</a:t>
            </a:r>
            <a:endParaRPr sz="1800">
              <a:solidFill>
                <a:srgbClr val="8DA9DB"/>
              </a:solidFill>
              <a:latin typeface="Calibri"/>
              <a:ea typeface="Calibri"/>
              <a:cs typeface="Calibri"/>
              <a:sym typeface="Calibri"/>
            </a:endParaRPr>
          </a:p>
        </p:txBody>
      </p:sp>
      <p:sp>
        <p:nvSpPr>
          <p:cNvPr id="115" name="Google Shape;115;p2"/>
          <p:cNvSpPr/>
          <p:nvPr/>
        </p:nvSpPr>
        <p:spPr>
          <a:xfrm>
            <a:off x="0" y="6563360"/>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6" name="Google Shape;116;p2"/>
          <p:cNvSpPr txBox="1"/>
          <p:nvPr/>
        </p:nvSpPr>
        <p:spPr>
          <a:xfrm>
            <a:off x="124019" y="6488669"/>
            <a:ext cx="4011800"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p:nvPr/>
        </p:nvSpPr>
        <p:spPr>
          <a:xfrm>
            <a:off x="0" y="0"/>
            <a:ext cx="12192000" cy="6858000"/>
          </a:xfrm>
          <a:prstGeom prst="rect">
            <a:avLst/>
          </a:prstGeom>
          <a:blipFill rotWithShape="1">
            <a:blip r:embed="rId3">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2" name="Google Shape;122;p3"/>
          <p:cNvSpPr/>
          <p:nvPr/>
        </p:nvSpPr>
        <p:spPr>
          <a:xfrm>
            <a:off x="0" y="0"/>
            <a:ext cx="12192000" cy="6858000"/>
          </a:xfrm>
          <a:prstGeom prst="rect">
            <a:avLst/>
          </a:prstGeom>
          <a:solidFill>
            <a:schemeClr val="dk1">
              <a:alpha val="85882"/>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3"/>
          <p:cNvSpPr txBox="1"/>
          <p:nvPr/>
        </p:nvSpPr>
        <p:spPr>
          <a:xfrm>
            <a:off x="0" y="1341120"/>
            <a:ext cx="10312400"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Friends Knit Wear &amp; Accessories Ltd has been in the textile industry for over 8 years and has</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earned its name, value and credibility through the hard work, efforts and strong</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commitment towards quality production for each and every one of our clients.</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As we face the challenge of continuing to serve our customers in the textile industry, as</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the industry changes and evolves, and we ourselves change to better serve all of our</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customers across the world, I would like to focus on what does not change, our</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commitment to service and quality resulting in the satisfaction of our customers, our</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success and our growth.</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Ours is an extremely open market, we count our competitors literally by hundreds and</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encounter new ones every day. We do not have one single strategy to compete against</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so many and so diverse rivals, but I would mention that most of our strategies boil down to</a:t>
            </a:r>
            <a:endParaRPr/>
          </a:p>
          <a:p>
            <a:pPr indent="0" lvl="0" marL="0" marR="0" rtl="0" algn="l">
              <a:spcBef>
                <a:spcPts val="0"/>
              </a:spcBef>
              <a:spcAft>
                <a:spcPts val="0"/>
              </a:spcAft>
              <a:buNone/>
            </a:pPr>
            <a:r>
              <a:rPr b="0" i="0" lang="en-ID" sz="2000" u="none" strike="noStrike">
                <a:solidFill>
                  <a:srgbClr val="FFFFFF"/>
                </a:solidFill>
                <a:latin typeface="Century Gothic"/>
                <a:ea typeface="Century Gothic"/>
                <a:cs typeface="Century Gothic"/>
                <a:sym typeface="Century Gothic"/>
              </a:rPr>
              <a:t>what can be best expressed as: we always strive hard to satisfy our customer’s needs</a:t>
            </a:r>
            <a:r>
              <a:rPr b="0" i="0" lang="en-ID" sz="1800" u="none" strike="noStrike">
                <a:solidFill>
                  <a:srgbClr val="FFFFFF"/>
                </a:solidFill>
                <a:latin typeface="Century Gothic"/>
                <a:ea typeface="Century Gothic"/>
                <a:cs typeface="Century Gothic"/>
                <a:sym typeface="Century Gothic"/>
              </a:rPr>
              <a:t>.</a:t>
            </a:r>
            <a:endParaRPr sz="1800">
              <a:solidFill>
                <a:schemeClr val="dk1"/>
              </a:solidFill>
              <a:latin typeface="Calibri"/>
              <a:ea typeface="Calibri"/>
              <a:cs typeface="Calibri"/>
              <a:sym typeface="Calibri"/>
            </a:endParaRPr>
          </a:p>
        </p:txBody>
      </p:sp>
      <p:sp>
        <p:nvSpPr>
          <p:cNvPr id="124" name="Google Shape;124;p3"/>
          <p:cNvSpPr txBox="1"/>
          <p:nvPr/>
        </p:nvSpPr>
        <p:spPr>
          <a:xfrm>
            <a:off x="538480" y="193040"/>
            <a:ext cx="3596640"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4000" u="none" strike="noStrike">
                <a:solidFill>
                  <a:schemeClr val="accent1"/>
                </a:solidFill>
                <a:latin typeface="Calibri"/>
                <a:ea typeface="Calibri"/>
                <a:cs typeface="Calibri"/>
                <a:sym typeface="Calibri"/>
              </a:rPr>
              <a:t>What we Say</a:t>
            </a:r>
            <a:endParaRPr sz="6600">
              <a:solidFill>
                <a:schemeClr val="accent1"/>
              </a:solidFill>
              <a:latin typeface="Calibri"/>
              <a:ea typeface="Calibri"/>
              <a:cs typeface="Calibri"/>
              <a:sym typeface="Calibri"/>
            </a:endParaRPr>
          </a:p>
        </p:txBody>
      </p:sp>
      <p:cxnSp>
        <p:nvCxnSpPr>
          <p:cNvPr id="125" name="Google Shape;125;p3"/>
          <p:cNvCxnSpPr/>
          <p:nvPr/>
        </p:nvCxnSpPr>
        <p:spPr>
          <a:xfrm>
            <a:off x="619760" y="900926"/>
            <a:ext cx="1341120" cy="0"/>
          </a:xfrm>
          <a:prstGeom prst="straightConnector1">
            <a:avLst/>
          </a:prstGeom>
          <a:noFill/>
          <a:ln cap="flat" cmpd="sng" w="19050">
            <a:solidFill>
              <a:schemeClr val="accent1"/>
            </a:solidFill>
            <a:prstDash val="solid"/>
            <a:miter lim="800000"/>
            <a:headEnd len="sm" w="sm" type="none"/>
            <a:tailEnd len="sm" w="sm" type="none"/>
          </a:ln>
        </p:spPr>
      </p:cxnSp>
      <p:cxnSp>
        <p:nvCxnSpPr>
          <p:cNvPr id="126" name="Google Shape;126;p3"/>
          <p:cNvCxnSpPr/>
          <p:nvPr/>
        </p:nvCxnSpPr>
        <p:spPr>
          <a:xfrm>
            <a:off x="1960880" y="900926"/>
            <a:ext cx="1310640" cy="0"/>
          </a:xfrm>
          <a:prstGeom prst="straightConnector1">
            <a:avLst/>
          </a:prstGeom>
          <a:noFill/>
          <a:ln cap="flat" cmpd="sng" w="19050">
            <a:solidFill>
              <a:schemeClr val="accent3"/>
            </a:solidFill>
            <a:prstDash val="solid"/>
            <a:miter lim="800000"/>
            <a:headEnd len="sm" w="sm" type="none"/>
            <a:tailEnd len="sm" w="sm" type="none"/>
          </a:ln>
        </p:spPr>
      </p:cxnSp>
      <p:sp>
        <p:nvSpPr>
          <p:cNvPr id="127" name="Google Shape;127;p3"/>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8" name="Google Shape;128;p3"/>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4"/>
          <p:cNvPicPr preferRelativeResize="0"/>
          <p:nvPr/>
        </p:nvPicPr>
        <p:blipFill rotWithShape="1">
          <a:blip r:embed="rId3">
            <a:alphaModFix/>
          </a:blip>
          <a:srcRect b="0" l="0" r="0" t="0"/>
          <a:stretch/>
        </p:blipFill>
        <p:spPr>
          <a:xfrm>
            <a:off x="0" y="0"/>
            <a:ext cx="12192000" cy="7275061"/>
          </a:xfrm>
          <a:prstGeom prst="rect">
            <a:avLst/>
          </a:prstGeom>
          <a:noFill/>
          <a:ln>
            <a:noFill/>
          </a:ln>
        </p:spPr>
      </p:pic>
      <p:sp>
        <p:nvSpPr>
          <p:cNvPr id="134" name="Google Shape;134;p4"/>
          <p:cNvSpPr/>
          <p:nvPr/>
        </p:nvSpPr>
        <p:spPr>
          <a:xfrm>
            <a:off x="-203200" y="-283779"/>
            <a:ext cx="12395200" cy="6858000"/>
          </a:xfrm>
          <a:prstGeom prst="rect">
            <a:avLst/>
          </a:prstGeom>
          <a:solidFill>
            <a:schemeClr val="dk1">
              <a:alpha val="91764"/>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4"/>
          <p:cNvSpPr/>
          <p:nvPr/>
        </p:nvSpPr>
        <p:spPr>
          <a:xfrm rot="10800000">
            <a:off x="10983311" y="3636579"/>
            <a:ext cx="1208689" cy="3221421"/>
          </a:xfrm>
          <a:prstGeom prst="halfFrame">
            <a:avLst>
              <a:gd fmla="val 9855" name="adj1"/>
              <a:gd fmla="val 13333" name="adj2"/>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4"/>
          <p:cNvSpPr/>
          <p:nvPr/>
        </p:nvSpPr>
        <p:spPr>
          <a:xfrm>
            <a:off x="0" y="0"/>
            <a:ext cx="1208689" cy="3221421"/>
          </a:xfrm>
          <a:prstGeom prst="halfFrame">
            <a:avLst>
              <a:gd fmla="val 9855" name="adj1"/>
              <a:gd fmla="val 13333" name="adj2"/>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7" name="Google Shape;137;p4"/>
          <p:cNvSpPr txBox="1"/>
          <p:nvPr/>
        </p:nvSpPr>
        <p:spPr>
          <a:xfrm>
            <a:off x="1576552" y="283779"/>
            <a:ext cx="5139558" cy="5232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ID" sz="2800" u="none" strike="noStrike">
                <a:solidFill>
                  <a:schemeClr val="accent1"/>
                </a:solidFill>
                <a:latin typeface="Calibri"/>
                <a:ea typeface="Calibri"/>
                <a:cs typeface="Calibri"/>
                <a:sym typeface="Calibri"/>
              </a:rPr>
              <a:t>Focus and Our Products Range</a:t>
            </a:r>
            <a:endParaRPr b="1" sz="2800">
              <a:solidFill>
                <a:schemeClr val="accent1"/>
              </a:solidFill>
              <a:latin typeface="Calibri"/>
              <a:ea typeface="Calibri"/>
              <a:cs typeface="Calibri"/>
              <a:sym typeface="Calibri"/>
            </a:endParaRPr>
          </a:p>
        </p:txBody>
      </p:sp>
      <p:cxnSp>
        <p:nvCxnSpPr>
          <p:cNvPr id="138" name="Google Shape;138;p4"/>
          <p:cNvCxnSpPr/>
          <p:nvPr/>
        </p:nvCxnSpPr>
        <p:spPr>
          <a:xfrm>
            <a:off x="1713186" y="806999"/>
            <a:ext cx="2112580" cy="0"/>
          </a:xfrm>
          <a:prstGeom prst="straightConnector1">
            <a:avLst/>
          </a:prstGeom>
          <a:noFill/>
          <a:ln cap="flat" cmpd="sng" w="19050">
            <a:solidFill>
              <a:schemeClr val="accent1"/>
            </a:solidFill>
            <a:prstDash val="solid"/>
            <a:miter lim="800000"/>
            <a:headEnd len="sm" w="sm" type="none"/>
            <a:tailEnd len="sm" w="sm" type="none"/>
          </a:ln>
        </p:spPr>
      </p:cxnSp>
      <p:cxnSp>
        <p:nvCxnSpPr>
          <p:cNvPr id="139" name="Google Shape;139;p4"/>
          <p:cNvCxnSpPr/>
          <p:nvPr/>
        </p:nvCxnSpPr>
        <p:spPr>
          <a:xfrm>
            <a:off x="3720662" y="806999"/>
            <a:ext cx="2259724" cy="0"/>
          </a:xfrm>
          <a:prstGeom prst="straightConnector1">
            <a:avLst/>
          </a:prstGeom>
          <a:noFill/>
          <a:ln cap="flat" cmpd="sng" w="19050">
            <a:solidFill>
              <a:schemeClr val="accent3"/>
            </a:solidFill>
            <a:prstDash val="solid"/>
            <a:miter lim="800000"/>
            <a:headEnd len="sm" w="sm" type="none"/>
            <a:tailEnd len="sm" w="sm" type="none"/>
          </a:ln>
        </p:spPr>
      </p:cxnSp>
      <p:sp>
        <p:nvSpPr>
          <p:cNvPr id="140" name="Google Shape;140;p4"/>
          <p:cNvSpPr txBox="1"/>
          <p:nvPr/>
        </p:nvSpPr>
        <p:spPr>
          <a:xfrm>
            <a:off x="493985" y="1229710"/>
            <a:ext cx="11424745" cy="37856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2000" u="none" strike="noStrike">
                <a:solidFill>
                  <a:srgbClr val="D8D3CC"/>
                </a:solidFill>
                <a:latin typeface="Calibri"/>
                <a:ea typeface="Calibri"/>
                <a:cs typeface="Calibri"/>
                <a:sym typeface="Calibri"/>
              </a:rPr>
              <a:t>Friends Knitwear are dedicate to fashion design, development, sourcing and manufacture. We supply multi</a:t>
            </a:r>
            <a:endParaRPr/>
          </a:p>
          <a:p>
            <a:pPr indent="0" lvl="0" marL="0" marR="0" rtl="0" algn="l">
              <a:spcBef>
                <a:spcPts val="0"/>
              </a:spcBef>
              <a:spcAft>
                <a:spcPts val="0"/>
              </a:spcAft>
              <a:buNone/>
            </a:pPr>
            <a:r>
              <a:rPr b="0" i="0" lang="en-ID" sz="2000" u="none" strike="noStrike">
                <a:solidFill>
                  <a:srgbClr val="D8D3CC"/>
                </a:solidFill>
                <a:latin typeface="Calibri"/>
                <a:ea typeface="Calibri"/>
                <a:cs typeface="Calibri"/>
                <a:sym typeface="Calibri"/>
              </a:rPr>
              <a:t>product clothing to a cross section of global retailers. We are able to deliver varying models, meeting the</a:t>
            </a:r>
            <a:endParaRPr/>
          </a:p>
          <a:p>
            <a:pPr indent="0" lvl="0" marL="0" marR="0" rtl="0" algn="l">
              <a:spcBef>
                <a:spcPts val="0"/>
              </a:spcBef>
              <a:spcAft>
                <a:spcPts val="0"/>
              </a:spcAft>
              <a:buNone/>
            </a:pPr>
            <a:r>
              <a:rPr b="0" i="0" lang="en-ID" sz="2000" u="none" strike="noStrike">
                <a:solidFill>
                  <a:srgbClr val="D8D3CC"/>
                </a:solidFill>
                <a:latin typeface="Calibri"/>
                <a:ea typeface="Calibri"/>
                <a:cs typeface="Calibri"/>
                <a:sym typeface="Calibri"/>
              </a:rPr>
              <a:t>individual customers requirements. Incorporating Design &amp; Development</a:t>
            </a:r>
            <a:endParaRPr/>
          </a:p>
          <a:p>
            <a:pPr indent="0" lvl="0" marL="0" marR="0" rtl="0" algn="l">
              <a:spcBef>
                <a:spcPts val="0"/>
              </a:spcBef>
              <a:spcAft>
                <a:spcPts val="0"/>
              </a:spcAft>
              <a:buNone/>
            </a:pPr>
            <a:r>
              <a:rPr b="0" i="0" lang="en-ID" sz="2000" u="none" strike="noStrike">
                <a:solidFill>
                  <a:srgbClr val="D8D3CC"/>
                </a:solidFill>
                <a:latin typeface="Calibri"/>
                <a:ea typeface="Calibri"/>
                <a:cs typeface="Calibri"/>
                <a:sym typeface="Calibri"/>
              </a:rPr>
              <a:t>Applying the maximum social, ecological and technical standards.</a:t>
            </a:r>
            <a:endParaRPr/>
          </a:p>
          <a:p>
            <a:pPr indent="0" lvl="0" marL="0" marR="0" rtl="0" algn="l">
              <a:spcBef>
                <a:spcPts val="0"/>
              </a:spcBef>
              <a:spcAft>
                <a:spcPts val="0"/>
              </a:spcAft>
              <a:buNone/>
            </a:pPr>
            <a:r>
              <a:rPr b="0" i="0" lang="en-ID" sz="2000" u="none" strike="noStrike">
                <a:solidFill>
                  <a:srgbClr val="D8D3CC"/>
                </a:solidFill>
                <a:latin typeface="Calibri"/>
                <a:ea typeface="Calibri"/>
                <a:cs typeface="Calibri"/>
                <a:sym typeface="Calibri"/>
              </a:rPr>
              <a:t>Our product portfolio covers the full range of textiles For Menswear , Womenswear &amp; Kidswear.</a:t>
            </a:r>
            <a:endParaRPr/>
          </a:p>
          <a:p>
            <a:pPr indent="0" lvl="0" marL="0" marR="0" rtl="0" algn="l">
              <a:spcBef>
                <a:spcPts val="0"/>
              </a:spcBef>
              <a:spcAft>
                <a:spcPts val="0"/>
              </a:spcAft>
              <a:buNone/>
            </a:pPr>
            <a:r>
              <a:rPr b="0" i="0" lang="en-ID" sz="2000" u="none" strike="noStrike">
                <a:solidFill>
                  <a:srgbClr val="1F3864"/>
                </a:solidFill>
                <a:latin typeface="Noto Sans Symbols"/>
                <a:ea typeface="Noto Sans Symbols"/>
                <a:cs typeface="Noto Sans Symbols"/>
                <a:sym typeface="Noto Sans Symbols"/>
              </a:rPr>
              <a:t>v</a:t>
            </a:r>
            <a:r>
              <a:rPr b="0" i="0" lang="en-ID" sz="2000" u="none" strike="noStrike">
                <a:solidFill>
                  <a:srgbClr val="AEABAB"/>
                </a:solidFill>
                <a:latin typeface="Calibri"/>
                <a:ea typeface="Calibri"/>
                <a:cs typeface="Calibri"/>
                <a:sym typeface="Calibri"/>
              </a:rPr>
              <a:t>POLO Shirts</a:t>
            </a:r>
            <a:endParaRPr/>
          </a:p>
          <a:p>
            <a:pPr indent="0" lvl="0" marL="0" marR="0" rtl="0" algn="l">
              <a:spcBef>
                <a:spcPts val="0"/>
              </a:spcBef>
              <a:spcAft>
                <a:spcPts val="0"/>
              </a:spcAft>
              <a:buNone/>
            </a:pPr>
            <a:r>
              <a:rPr b="0" i="0" lang="en-ID" sz="2000" u="none" strike="noStrike">
                <a:solidFill>
                  <a:srgbClr val="1F3864"/>
                </a:solidFill>
                <a:latin typeface="Noto Sans Symbols"/>
                <a:ea typeface="Noto Sans Symbols"/>
                <a:cs typeface="Noto Sans Symbols"/>
                <a:sym typeface="Noto Sans Symbols"/>
              </a:rPr>
              <a:t>v</a:t>
            </a:r>
            <a:r>
              <a:rPr b="0" i="0" lang="en-ID" sz="2000" u="none" strike="noStrike">
                <a:solidFill>
                  <a:srgbClr val="AEABAB"/>
                </a:solidFill>
                <a:latin typeface="Calibri"/>
                <a:ea typeface="Calibri"/>
                <a:cs typeface="Calibri"/>
                <a:sym typeface="Calibri"/>
              </a:rPr>
              <a:t>T-Shirts</a:t>
            </a:r>
            <a:endParaRPr/>
          </a:p>
          <a:p>
            <a:pPr indent="0" lvl="0" marL="0" marR="0" rtl="0" algn="l">
              <a:spcBef>
                <a:spcPts val="0"/>
              </a:spcBef>
              <a:spcAft>
                <a:spcPts val="0"/>
              </a:spcAft>
              <a:buNone/>
            </a:pPr>
            <a:r>
              <a:rPr b="0" i="0" lang="en-ID" sz="2000" u="none" strike="noStrike">
                <a:solidFill>
                  <a:srgbClr val="1F3864"/>
                </a:solidFill>
                <a:latin typeface="Noto Sans Symbols"/>
                <a:ea typeface="Noto Sans Symbols"/>
                <a:cs typeface="Noto Sans Symbols"/>
                <a:sym typeface="Noto Sans Symbols"/>
              </a:rPr>
              <a:t>v</a:t>
            </a:r>
            <a:r>
              <a:rPr b="0" i="0" lang="en-ID" sz="2000" u="none" strike="noStrike">
                <a:solidFill>
                  <a:srgbClr val="AEABAB"/>
                </a:solidFill>
                <a:latin typeface="Calibri"/>
                <a:ea typeface="Calibri"/>
                <a:cs typeface="Calibri"/>
                <a:sym typeface="Calibri"/>
              </a:rPr>
              <a:t>Hoody , Jackets , Vest</a:t>
            </a:r>
            <a:endParaRPr/>
          </a:p>
          <a:p>
            <a:pPr indent="0" lvl="0" marL="0" marR="0" rtl="0" algn="l">
              <a:spcBef>
                <a:spcPts val="0"/>
              </a:spcBef>
              <a:spcAft>
                <a:spcPts val="0"/>
              </a:spcAft>
              <a:buNone/>
            </a:pPr>
            <a:r>
              <a:rPr b="0" i="0" lang="en-ID" sz="2000" u="none" strike="noStrike">
                <a:solidFill>
                  <a:srgbClr val="1F3864"/>
                </a:solidFill>
                <a:latin typeface="Noto Sans Symbols"/>
                <a:ea typeface="Noto Sans Symbols"/>
                <a:cs typeface="Noto Sans Symbols"/>
                <a:sym typeface="Noto Sans Symbols"/>
              </a:rPr>
              <a:t>v</a:t>
            </a:r>
            <a:r>
              <a:rPr b="0" i="0" lang="en-ID" sz="2000" u="none" strike="noStrike">
                <a:solidFill>
                  <a:srgbClr val="AEABAB"/>
                </a:solidFill>
                <a:latin typeface="Calibri"/>
                <a:ea typeface="Calibri"/>
                <a:cs typeface="Calibri"/>
                <a:sym typeface="Calibri"/>
              </a:rPr>
              <a:t>Trousers</a:t>
            </a:r>
            <a:endParaRPr b="0" i="0" sz="2000" u="none" strike="noStrike">
              <a:solidFill>
                <a:srgbClr val="AEABAB"/>
              </a:solidFill>
              <a:latin typeface="Calibri"/>
              <a:ea typeface="Calibri"/>
              <a:cs typeface="Calibri"/>
              <a:sym typeface="Calibri"/>
            </a:endParaRPr>
          </a:p>
          <a:p>
            <a:pPr indent="0" lvl="0" marL="0" marR="0" rtl="0" algn="l">
              <a:spcBef>
                <a:spcPts val="0"/>
              </a:spcBef>
              <a:spcAft>
                <a:spcPts val="0"/>
              </a:spcAft>
              <a:buNone/>
            </a:pPr>
            <a:r>
              <a:rPr b="0" i="0" lang="en-ID" sz="2000" u="none" strike="noStrike">
                <a:solidFill>
                  <a:srgbClr val="1F3864"/>
                </a:solidFill>
                <a:latin typeface="Noto Sans Symbols"/>
                <a:ea typeface="Noto Sans Symbols"/>
                <a:cs typeface="Noto Sans Symbols"/>
                <a:sym typeface="Noto Sans Symbols"/>
              </a:rPr>
              <a:t>v</a:t>
            </a:r>
            <a:r>
              <a:rPr b="0" i="0" lang="en-ID" sz="2000" u="none" strike="noStrike">
                <a:solidFill>
                  <a:srgbClr val="AEABAB"/>
                </a:solidFill>
                <a:latin typeface="Calibri"/>
                <a:ea typeface="Calibri"/>
                <a:cs typeface="Calibri"/>
                <a:sym typeface="Calibri"/>
              </a:rPr>
              <a:t>Sweat Shirt, sportswear, Activewear</a:t>
            </a:r>
            <a:endParaRPr/>
          </a:p>
          <a:p>
            <a:pPr indent="0" lvl="0" marL="0" marR="0" rtl="0" algn="l">
              <a:spcBef>
                <a:spcPts val="0"/>
              </a:spcBef>
              <a:spcAft>
                <a:spcPts val="0"/>
              </a:spcAft>
              <a:buNone/>
            </a:pPr>
            <a:r>
              <a:rPr b="0" i="0" lang="en-ID" sz="2000" u="none" strike="noStrike">
                <a:solidFill>
                  <a:srgbClr val="1F3864"/>
                </a:solidFill>
                <a:latin typeface="Noto Sans Symbols"/>
                <a:ea typeface="Noto Sans Symbols"/>
                <a:cs typeface="Noto Sans Symbols"/>
                <a:sym typeface="Noto Sans Symbols"/>
              </a:rPr>
              <a:t>v</a:t>
            </a:r>
            <a:r>
              <a:rPr b="0" i="0" lang="en-ID" sz="2000" u="none" strike="noStrike">
                <a:solidFill>
                  <a:srgbClr val="AEABAB"/>
                </a:solidFill>
                <a:latin typeface="Calibri"/>
                <a:ea typeface="Calibri"/>
                <a:cs typeface="Calibri"/>
                <a:sym typeface="Calibri"/>
              </a:rPr>
              <a:t>All Childrenswear</a:t>
            </a:r>
            <a:endParaRPr/>
          </a:p>
          <a:p>
            <a:pPr indent="0" lvl="0" marL="0" marR="0" rtl="0" algn="l">
              <a:spcBef>
                <a:spcPts val="0"/>
              </a:spcBef>
              <a:spcAft>
                <a:spcPts val="0"/>
              </a:spcAft>
              <a:buNone/>
            </a:pPr>
            <a:r>
              <a:rPr b="0" i="0" lang="en-ID" sz="2000" u="none" strike="noStrike">
                <a:solidFill>
                  <a:srgbClr val="1F3864"/>
                </a:solidFill>
                <a:latin typeface="Noto Sans Symbols"/>
                <a:ea typeface="Noto Sans Symbols"/>
                <a:cs typeface="Noto Sans Symbols"/>
                <a:sym typeface="Noto Sans Symbols"/>
              </a:rPr>
              <a:t>v</a:t>
            </a:r>
            <a:r>
              <a:rPr b="0" i="0" lang="en-ID" sz="2000" u="none" strike="noStrike">
                <a:solidFill>
                  <a:srgbClr val="AEABAB"/>
                </a:solidFill>
                <a:latin typeface="Calibri"/>
                <a:ea typeface="Calibri"/>
                <a:cs typeface="Calibri"/>
                <a:sym typeface="Calibri"/>
              </a:rPr>
              <a:t>WASH Products as well</a:t>
            </a:r>
            <a:endParaRPr sz="2000">
              <a:solidFill>
                <a:srgbClr val="AEABAB"/>
              </a:solidFill>
              <a:latin typeface="Calibri"/>
              <a:ea typeface="Calibri"/>
              <a:cs typeface="Calibri"/>
              <a:sym typeface="Calibri"/>
            </a:endParaRPr>
          </a:p>
        </p:txBody>
      </p:sp>
      <p:sp>
        <p:nvSpPr>
          <p:cNvPr id="141" name="Google Shape;141;p4"/>
          <p:cNvSpPr/>
          <p:nvPr/>
        </p:nvSpPr>
        <p:spPr>
          <a:xfrm>
            <a:off x="6556715" y="902835"/>
            <a:ext cx="11270570" cy="6656005"/>
          </a:xfrm>
          <a:prstGeom prst="triangle">
            <a:avLst>
              <a:gd fmla="val 50000" name="adj"/>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2" name="Google Shape;142;p4"/>
          <p:cNvSpPr/>
          <p:nvPr/>
        </p:nvSpPr>
        <p:spPr>
          <a:xfrm>
            <a:off x="0" y="6563360"/>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3" name="Google Shape;143;p4"/>
          <p:cNvSpPr txBox="1"/>
          <p:nvPr/>
        </p:nvSpPr>
        <p:spPr>
          <a:xfrm>
            <a:off x="256540" y="6515407"/>
            <a:ext cx="620268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p:txBody>
      </p:sp>
      <p:sp>
        <p:nvSpPr>
          <p:cNvPr id="144" name="Google Shape;144;p4"/>
          <p:cNvSpPr/>
          <p:nvPr/>
        </p:nvSpPr>
        <p:spPr>
          <a:xfrm>
            <a:off x="7537556" y="1008718"/>
            <a:ext cx="9393620" cy="5565228"/>
          </a:xfrm>
          <a:prstGeom prst="triangle">
            <a:avLst>
              <a:gd fmla="val 50000" name="adj"/>
            </a:avLst>
          </a:prstGeom>
          <a:blipFill rotWithShape="1">
            <a:blip r:embed="rId4">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5"/>
          <p:cNvSpPr/>
          <p:nvPr/>
        </p:nvSpPr>
        <p:spPr>
          <a:xfrm>
            <a:off x="0" y="0"/>
            <a:ext cx="12192000" cy="6858000"/>
          </a:xfrm>
          <a:prstGeom prst="rtTriangle">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1" name="Google Shape;151;p5"/>
          <p:cNvSpPr/>
          <p:nvPr/>
        </p:nvSpPr>
        <p:spPr>
          <a:xfrm rot="10800000">
            <a:off x="0" y="0"/>
            <a:ext cx="12192000" cy="6858000"/>
          </a:xfrm>
          <a:prstGeom prst="rtTriangle">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 name="Google Shape;152;p5"/>
          <p:cNvSpPr/>
          <p:nvPr/>
        </p:nvSpPr>
        <p:spPr>
          <a:xfrm>
            <a:off x="1229360" y="1005797"/>
            <a:ext cx="9733280" cy="5248709"/>
          </a:xfrm>
          <a:prstGeom prst="rect">
            <a:avLst/>
          </a:prstGeom>
          <a:solidFill>
            <a:schemeClr val="accent1">
              <a:alpha val="92941"/>
            </a:schemeClr>
          </a:solidFill>
          <a:ln cap="flat" cmpd="sng" w="12700">
            <a:solidFill>
              <a:srgbClr val="1C3052"/>
            </a:solidFill>
            <a:prstDash val="solid"/>
            <a:miter lim="800000"/>
            <a:headEnd len="sm" w="sm" type="none"/>
            <a:tailEnd len="sm" w="sm" type="none"/>
          </a:ln>
          <a:effectLst>
            <a:outerShdw blurRad="50800" rotWithShape="0" algn="ctr" dir="5400000" dist="50800">
              <a:srgbClr val="000000">
                <a:alpha val="35686"/>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3" name="Google Shape;153;p5"/>
          <p:cNvSpPr txBox="1"/>
          <p:nvPr/>
        </p:nvSpPr>
        <p:spPr>
          <a:xfrm>
            <a:off x="548640" y="-20321"/>
            <a:ext cx="435864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3200">
                <a:solidFill>
                  <a:schemeClr val="dk1"/>
                </a:solidFill>
                <a:latin typeface="Calibri"/>
                <a:ea typeface="Calibri"/>
                <a:cs typeface="Calibri"/>
                <a:sym typeface="Calibri"/>
              </a:rPr>
              <a:t>WHY PARTNER WITH US</a:t>
            </a:r>
            <a:endParaRPr/>
          </a:p>
        </p:txBody>
      </p:sp>
      <p:cxnSp>
        <p:nvCxnSpPr>
          <p:cNvPr id="154" name="Google Shape;154;p5"/>
          <p:cNvCxnSpPr/>
          <p:nvPr/>
        </p:nvCxnSpPr>
        <p:spPr>
          <a:xfrm flipH="1" rot="10800000">
            <a:off x="721360" y="441343"/>
            <a:ext cx="2062480" cy="5697"/>
          </a:xfrm>
          <a:prstGeom prst="straightConnector1">
            <a:avLst/>
          </a:prstGeom>
          <a:noFill/>
          <a:ln cap="flat" cmpd="sng" w="19050">
            <a:solidFill>
              <a:schemeClr val="dk1"/>
            </a:solidFill>
            <a:prstDash val="solid"/>
            <a:miter lim="800000"/>
            <a:headEnd len="sm" w="sm" type="none"/>
            <a:tailEnd len="sm" w="sm" type="none"/>
          </a:ln>
        </p:spPr>
      </p:cxnSp>
      <p:cxnSp>
        <p:nvCxnSpPr>
          <p:cNvPr id="155" name="Google Shape;155;p5"/>
          <p:cNvCxnSpPr/>
          <p:nvPr/>
        </p:nvCxnSpPr>
        <p:spPr>
          <a:xfrm>
            <a:off x="2783840" y="441343"/>
            <a:ext cx="1838960" cy="0"/>
          </a:xfrm>
          <a:prstGeom prst="straightConnector1">
            <a:avLst/>
          </a:prstGeom>
          <a:noFill/>
          <a:ln cap="flat" cmpd="sng" w="19050">
            <a:solidFill>
              <a:schemeClr val="accent3"/>
            </a:solidFill>
            <a:prstDash val="solid"/>
            <a:miter lim="800000"/>
            <a:headEnd len="sm" w="sm" type="none"/>
            <a:tailEnd len="sm" w="sm" type="none"/>
          </a:ln>
        </p:spPr>
      </p:cxnSp>
      <p:cxnSp>
        <p:nvCxnSpPr>
          <p:cNvPr id="156" name="Google Shape;156;p5"/>
          <p:cNvCxnSpPr/>
          <p:nvPr/>
        </p:nvCxnSpPr>
        <p:spPr>
          <a:xfrm>
            <a:off x="1229360" y="2035572"/>
            <a:ext cx="1391920" cy="0"/>
          </a:xfrm>
          <a:prstGeom prst="straightConnector1">
            <a:avLst/>
          </a:prstGeom>
          <a:noFill/>
          <a:ln cap="flat" cmpd="sng" w="19050">
            <a:solidFill>
              <a:schemeClr val="accent1"/>
            </a:solidFill>
            <a:prstDash val="solid"/>
            <a:miter lim="800000"/>
            <a:headEnd len="sm" w="sm" type="none"/>
            <a:tailEnd len="sm" w="sm" type="none"/>
          </a:ln>
        </p:spPr>
      </p:cxnSp>
      <p:sp>
        <p:nvSpPr>
          <p:cNvPr id="157" name="Google Shape;157;p5"/>
          <p:cNvSpPr/>
          <p:nvPr/>
        </p:nvSpPr>
        <p:spPr>
          <a:xfrm>
            <a:off x="1655892" y="1302303"/>
            <a:ext cx="1559560" cy="2327848"/>
          </a:xfrm>
          <a:prstGeom prst="roundRect">
            <a:avLst>
              <a:gd fmla="val 16667" name="adj"/>
            </a:avLst>
          </a:prstGeom>
          <a:solidFill>
            <a:schemeClr val="dk1"/>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rm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8" name="Google Shape;158;p5"/>
          <p:cNvSpPr/>
          <p:nvPr/>
        </p:nvSpPr>
        <p:spPr>
          <a:xfrm>
            <a:off x="5087808" y="1280822"/>
            <a:ext cx="1559560" cy="2327848"/>
          </a:xfrm>
          <a:prstGeom prst="roundRect">
            <a:avLst>
              <a:gd fmla="val 16667" name="adj"/>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9" name="Google Shape;159;p5"/>
          <p:cNvSpPr/>
          <p:nvPr/>
        </p:nvSpPr>
        <p:spPr>
          <a:xfrm>
            <a:off x="8517241" y="1302303"/>
            <a:ext cx="1559560" cy="2327848"/>
          </a:xfrm>
          <a:prstGeom prst="roundRect">
            <a:avLst>
              <a:gd fmla="val 16667" name="adj"/>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0" name="Google Shape;160;p5"/>
          <p:cNvSpPr/>
          <p:nvPr/>
        </p:nvSpPr>
        <p:spPr>
          <a:xfrm>
            <a:off x="1655892" y="3821109"/>
            <a:ext cx="1559560" cy="2327848"/>
          </a:xfrm>
          <a:prstGeom prst="roundRect">
            <a:avLst>
              <a:gd fmla="val 16667" name="adj"/>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1" name="Google Shape;161;p5"/>
          <p:cNvSpPr/>
          <p:nvPr/>
        </p:nvSpPr>
        <p:spPr>
          <a:xfrm>
            <a:off x="5088275" y="3821109"/>
            <a:ext cx="1559560" cy="2327848"/>
          </a:xfrm>
          <a:prstGeom prst="roundRect">
            <a:avLst>
              <a:gd fmla="val 16667" name="adj"/>
            </a:avLst>
          </a:prstGeom>
          <a:solidFill>
            <a:schemeClr val="dk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2" name="Google Shape;162;p5"/>
          <p:cNvSpPr/>
          <p:nvPr/>
        </p:nvSpPr>
        <p:spPr>
          <a:xfrm>
            <a:off x="8642817" y="3819223"/>
            <a:ext cx="1559560" cy="2327848"/>
          </a:xfrm>
          <a:prstGeom prst="roundRect">
            <a:avLst>
              <a:gd fmla="val 16667" name="adj"/>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163" name="Google Shape;163;p5"/>
          <p:cNvPicPr preferRelativeResize="0"/>
          <p:nvPr/>
        </p:nvPicPr>
        <p:blipFill rotWithShape="1">
          <a:blip r:embed="rId3">
            <a:alphaModFix/>
          </a:blip>
          <a:srcRect b="0" l="0" r="0" t="0"/>
          <a:stretch/>
        </p:blipFill>
        <p:spPr>
          <a:xfrm>
            <a:off x="2082494" y="1225404"/>
            <a:ext cx="627183" cy="565220"/>
          </a:xfrm>
          <a:prstGeom prst="rect">
            <a:avLst/>
          </a:prstGeom>
          <a:noFill/>
          <a:ln>
            <a:noFill/>
          </a:ln>
        </p:spPr>
      </p:pic>
      <p:sp>
        <p:nvSpPr>
          <p:cNvPr id="164" name="Google Shape;164;p5"/>
          <p:cNvSpPr txBox="1"/>
          <p:nvPr/>
        </p:nvSpPr>
        <p:spPr>
          <a:xfrm>
            <a:off x="1655650" y="1741562"/>
            <a:ext cx="163482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lt1"/>
                </a:solidFill>
                <a:latin typeface="Calibri"/>
                <a:ea typeface="Calibri"/>
                <a:cs typeface="Calibri"/>
                <a:sym typeface="Calibri"/>
              </a:rPr>
              <a:t>Manufacturing</a:t>
            </a:r>
            <a:endParaRPr/>
          </a:p>
        </p:txBody>
      </p:sp>
      <p:pic>
        <p:nvPicPr>
          <p:cNvPr id="165" name="Google Shape;165;p5"/>
          <p:cNvPicPr preferRelativeResize="0"/>
          <p:nvPr/>
        </p:nvPicPr>
        <p:blipFill rotWithShape="1">
          <a:blip r:embed="rId4">
            <a:alphaModFix/>
          </a:blip>
          <a:srcRect b="0" l="0" r="0" t="0"/>
          <a:stretch/>
        </p:blipFill>
        <p:spPr>
          <a:xfrm>
            <a:off x="5551079" y="1280821"/>
            <a:ext cx="633018" cy="576105"/>
          </a:xfrm>
          <a:prstGeom prst="rect">
            <a:avLst/>
          </a:prstGeom>
          <a:noFill/>
          <a:ln>
            <a:noFill/>
          </a:ln>
        </p:spPr>
      </p:pic>
      <p:pic>
        <p:nvPicPr>
          <p:cNvPr id="166" name="Google Shape;166;p5"/>
          <p:cNvPicPr preferRelativeResize="0"/>
          <p:nvPr/>
        </p:nvPicPr>
        <p:blipFill rotWithShape="1">
          <a:blip r:embed="rId5">
            <a:alphaModFix/>
          </a:blip>
          <a:srcRect b="0" l="0" r="0" t="0"/>
          <a:stretch/>
        </p:blipFill>
        <p:spPr>
          <a:xfrm>
            <a:off x="9006094" y="1259320"/>
            <a:ext cx="726816" cy="619105"/>
          </a:xfrm>
          <a:prstGeom prst="rect">
            <a:avLst/>
          </a:prstGeom>
          <a:noFill/>
          <a:ln>
            <a:noFill/>
          </a:ln>
        </p:spPr>
      </p:pic>
      <p:sp>
        <p:nvSpPr>
          <p:cNvPr id="167" name="Google Shape;167;p5"/>
          <p:cNvSpPr txBox="1"/>
          <p:nvPr/>
        </p:nvSpPr>
        <p:spPr>
          <a:xfrm>
            <a:off x="5341489" y="1810840"/>
            <a:ext cx="13919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Lead Time</a:t>
            </a:r>
            <a:endParaRPr/>
          </a:p>
        </p:txBody>
      </p:sp>
      <p:sp>
        <p:nvSpPr>
          <p:cNvPr id="168" name="Google Shape;168;p5"/>
          <p:cNvSpPr txBox="1"/>
          <p:nvPr/>
        </p:nvSpPr>
        <p:spPr>
          <a:xfrm>
            <a:off x="8512837" y="1859882"/>
            <a:ext cx="2419444" cy="61555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600">
                <a:solidFill>
                  <a:schemeClr val="lt1"/>
                </a:solidFill>
                <a:latin typeface="Calibri"/>
                <a:ea typeface="Calibri"/>
                <a:cs typeface="Calibri"/>
                <a:sym typeface="Calibri"/>
              </a:rPr>
              <a:t>Process &amp; Quality</a:t>
            </a:r>
            <a:br>
              <a:rPr lang="en-ID" sz="1800">
                <a:solidFill>
                  <a:schemeClr val="lt1"/>
                </a:solidFill>
                <a:latin typeface="Calibri"/>
                <a:ea typeface="Calibri"/>
                <a:cs typeface="Calibri"/>
                <a:sym typeface="Calibri"/>
              </a:rPr>
            </a:br>
            <a:endParaRPr sz="1800">
              <a:solidFill>
                <a:schemeClr val="lt1"/>
              </a:solidFill>
              <a:latin typeface="Calibri"/>
              <a:ea typeface="Calibri"/>
              <a:cs typeface="Calibri"/>
              <a:sym typeface="Calibri"/>
            </a:endParaRPr>
          </a:p>
        </p:txBody>
      </p:sp>
      <p:sp>
        <p:nvSpPr>
          <p:cNvPr id="169" name="Google Shape;169;p5"/>
          <p:cNvSpPr txBox="1"/>
          <p:nvPr/>
        </p:nvSpPr>
        <p:spPr>
          <a:xfrm>
            <a:off x="1966825" y="4300592"/>
            <a:ext cx="8585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M O Q </a:t>
            </a:r>
            <a:endParaRPr/>
          </a:p>
        </p:txBody>
      </p:sp>
      <p:pic>
        <p:nvPicPr>
          <p:cNvPr id="170" name="Google Shape;170;p5"/>
          <p:cNvPicPr preferRelativeResize="0"/>
          <p:nvPr/>
        </p:nvPicPr>
        <p:blipFill rotWithShape="1">
          <a:blip r:embed="rId6">
            <a:alphaModFix/>
          </a:blip>
          <a:srcRect b="0" l="0" r="0" t="0"/>
          <a:stretch/>
        </p:blipFill>
        <p:spPr>
          <a:xfrm>
            <a:off x="2078352" y="3836638"/>
            <a:ext cx="635465" cy="590801"/>
          </a:xfrm>
          <a:prstGeom prst="rect">
            <a:avLst/>
          </a:prstGeom>
          <a:noFill/>
          <a:ln>
            <a:noFill/>
          </a:ln>
        </p:spPr>
      </p:pic>
      <p:sp>
        <p:nvSpPr>
          <p:cNvPr id="171" name="Google Shape;171;p5"/>
          <p:cNvSpPr txBox="1"/>
          <p:nvPr/>
        </p:nvSpPr>
        <p:spPr>
          <a:xfrm>
            <a:off x="5035713" y="4300592"/>
            <a:ext cx="2038069"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600">
                <a:solidFill>
                  <a:schemeClr val="lt1"/>
                </a:solidFill>
                <a:latin typeface="Calibri"/>
                <a:ea typeface="Calibri"/>
                <a:cs typeface="Calibri"/>
                <a:sym typeface="Calibri"/>
              </a:rPr>
              <a:t>Design &amp; Develop</a:t>
            </a:r>
            <a:endParaRPr/>
          </a:p>
        </p:txBody>
      </p:sp>
      <p:pic>
        <p:nvPicPr>
          <p:cNvPr id="172" name="Google Shape;172;p5"/>
          <p:cNvPicPr preferRelativeResize="0"/>
          <p:nvPr/>
        </p:nvPicPr>
        <p:blipFill rotWithShape="1">
          <a:blip r:embed="rId7">
            <a:alphaModFix/>
          </a:blip>
          <a:srcRect b="0" l="0" r="0" t="0"/>
          <a:stretch/>
        </p:blipFill>
        <p:spPr>
          <a:xfrm>
            <a:off x="5551079" y="3728340"/>
            <a:ext cx="717641" cy="761128"/>
          </a:xfrm>
          <a:prstGeom prst="rect">
            <a:avLst/>
          </a:prstGeom>
          <a:noFill/>
          <a:ln>
            <a:noFill/>
          </a:ln>
        </p:spPr>
      </p:pic>
      <p:pic>
        <p:nvPicPr>
          <p:cNvPr id="173" name="Google Shape;173;p5"/>
          <p:cNvPicPr preferRelativeResize="0"/>
          <p:nvPr/>
        </p:nvPicPr>
        <p:blipFill rotWithShape="1">
          <a:blip r:embed="rId8">
            <a:alphaModFix/>
          </a:blip>
          <a:srcRect b="0" l="0" r="0" t="0"/>
          <a:stretch/>
        </p:blipFill>
        <p:spPr>
          <a:xfrm>
            <a:off x="9133322" y="3819222"/>
            <a:ext cx="599588" cy="557357"/>
          </a:xfrm>
          <a:prstGeom prst="rect">
            <a:avLst/>
          </a:prstGeom>
          <a:noFill/>
          <a:ln>
            <a:noFill/>
          </a:ln>
        </p:spPr>
      </p:pic>
      <p:sp>
        <p:nvSpPr>
          <p:cNvPr id="174" name="Google Shape;174;p5"/>
          <p:cNvSpPr txBox="1"/>
          <p:nvPr/>
        </p:nvSpPr>
        <p:spPr>
          <a:xfrm>
            <a:off x="8817203" y="4299570"/>
            <a:ext cx="155956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800">
                <a:solidFill>
                  <a:schemeClr val="dk1"/>
                </a:solidFill>
                <a:latin typeface="Calibri"/>
                <a:ea typeface="Calibri"/>
                <a:cs typeface="Calibri"/>
                <a:sym typeface="Calibri"/>
              </a:rPr>
              <a:t>HR &amp; Policy</a:t>
            </a:r>
            <a:endParaRPr/>
          </a:p>
        </p:txBody>
      </p:sp>
      <p:cxnSp>
        <p:nvCxnSpPr>
          <p:cNvPr id="175" name="Google Shape;175;p5"/>
          <p:cNvCxnSpPr/>
          <p:nvPr/>
        </p:nvCxnSpPr>
        <p:spPr>
          <a:xfrm>
            <a:off x="1808480" y="2110894"/>
            <a:ext cx="1300480" cy="0"/>
          </a:xfrm>
          <a:prstGeom prst="straightConnector1">
            <a:avLst/>
          </a:prstGeom>
          <a:noFill/>
          <a:ln cap="flat" cmpd="sng" w="19050">
            <a:solidFill>
              <a:schemeClr val="accent1"/>
            </a:solidFill>
            <a:prstDash val="solid"/>
            <a:miter lim="800000"/>
            <a:headEnd len="sm" w="sm" type="none"/>
            <a:tailEnd len="sm" w="sm" type="none"/>
          </a:ln>
        </p:spPr>
      </p:cxnSp>
      <p:cxnSp>
        <p:nvCxnSpPr>
          <p:cNvPr id="176" name="Google Shape;176;p5"/>
          <p:cNvCxnSpPr/>
          <p:nvPr/>
        </p:nvCxnSpPr>
        <p:spPr>
          <a:xfrm>
            <a:off x="5157877" y="4639146"/>
            <a:ext cx="1489491" cy="0"/>
          </a:xfrm>
          <a:prstGeom prst="straightConnector1">
            <a:avLst/>
          </a:prstGeom>
          <a:noFill/>
          <a:ln cap="flat" cmpd="sng" w="19050">
            <a:solidFill>
              <a:schemeClr val="accent1"/>
            </a:solidFill>
            <a:prstDash val="solid"/>
            <a:miter lim="800000"/>
            <a:headEnd len="sm" w="sm" type="none"/>
            <a:tailEnd len="sm" w="sm" type="none"/>
          </a:ln>
        </p:spPr>
      </p:cxnSp>
      <p:cxnSp>
        <p:nvCxnSpPr>
          <p:cNvPr id="177" name="Google Shape;177;p5"/>
          <p:cNvCxnSpPr/>
          <p:nvPr/>
        </p:nvCxnSpPr>
        <p:spPr>
          <a:xfrm>
            <a:off x="8642817" y="2180172"/>
            <a:ext cx="1354623" cy="0"/>
          </a:xfrm>
          <a:prstGeom prst="straightConnector1">
            <a:avLst/>
          </a:prstGeom>
          <a:noFill/>
          <a:ln cap="flat" cmpd="sng" w="19050">
            <a:solidFill>
              <a:schemeClr val="accent1"/>
            </a:solidFill>
            <a:prstDash val="solid"/>
            <a:miter lim="800000"/>
            <a:headEnd len="sm" w="sm" type="none"/>
            <a:tailEnd len="sm" w="sm" type="none"/>
          </a:ln>
        </p:spPr>
      </p:cxnSp>
      <p:cxnSp>
        <p:nvCxnSpPr>
          <p:cNvPr id="178" name="Google Shape;178;p5"/>
          <p:cNvCxnSpPr/>
          <p:nvPr/>
        </p:nvCxnSpPr>
        <p:spPr>
          <a:xfrm>
            <a:off x="5341489" y="2180172"/>
            <a:ext cx="1120271" cy="0"/>
          </a:xfrm>
          <a:prstGeom prst="straightConnector1">
            <a:avLst/>
          </a:prstGeom>
          <a:noFill/>
          <a:ln cap="flat" cmpd="sng" w="19050">
            <a:solidFill>
              <a:schemeClr val="dk1"/>
            </a:solidFill>
            <a:prstDash val="solid"/>
            <a:miter lim="800000"/>
            <a:headEnd len="sm" w="sm" type="none"/>
            <a:tailEnd len="sm" w="sm" type="none"/>
          </a:ln>
        </p:spPr>
      </p:cxnSp>
      <p:cxnSp>
        <p:nvCxnSpPr>
          <p:cNvPr id="179" name="Google Shape;179;p5"/>
          <p:cNvCxnSpPr/>
          <p:nvPr/>
        </p:nvCxnSpPr>
        <p:spPr>
          <a:xfrm>
            <a:off x="1889760" y="4639146"/>
            <a:ext cx="1120271" cy="0"/>
          </a:xfrm>
          <a:prstGeom prst="straightConnector1">
            <a:avLst/>
          </a:prstGeom>
          <a:noFill/>
          <a:ln cap="flat" cmpd="sng" w="19050">
            <a:solidFill>
              <a:schemeClr val="dk1"/>
            </a:solidFill>
            <a:prstDash val="solid"/>
            <a:miter lim="800000"/>
            <a:headEnd len="sm" w="sm" type="none"/>
            <a:tailEnd len="sm" w="sm" type="none"/>
          </a:ln>
        </p:spPr>
      </p:cxnSp>
      <p:cxnSp>
        <p:nvCxnSpPr>
          <p:cNvPr id="180" name="Google Shape;180;p5"/>
          <p:cNvCxnSpPr/>
          <p:nvPr/>
        </p:nvCxnSpPr>
        <p:spPr>
          <a:xfrm>
            <a:off x="8877169" y="4639146"/>
            <a:ext cx="1120271" cy="0"/>
          </a:xfrm>
          <a:prstGeom prst="straightConnector1">
            <a:avLst/>
          </a:prstGeom>
          <a:noFill/>
          <a:ln cap="flat" cmpd="sng" w="19050">
            <a:solidFill>
              <a:schemeClr val="dk1"/>
            </a:solidFill>
            <a:prstDash val="solid"/>
            <a:miter lim="800000"/>
            <a:headEnd len="sm" w="sm" type="none"/>
            <a:tailEnd len="sm" w="sm" type="none"/>
          </a:ln>
        </p:spPr>
      </p:cxnSp>
      <p:sp>
        <p:nvSpPr>
          <p:cNvPr id="181" name="Google Shape;181;p5"/>
          <p:cNvSpPr txBox="1"/>
          <p:nvPr/>
        </p:nvSpPr>
        <p:spPr>
          <a:xfrm>
            <a:off x="1655650" y="2137145"/>
            <a:ext cx="1635988"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200">
                <a:solidFill>
                  <a:schemeClr val="lt1"/>
                </a:solidFill>
                <a:latin typeface="Calibri"/>
                <a:ea typeface="Calibri"/>
                <a:cs typeface="Calibri"/>
                <a:sym typeface="Calibri"/>
              </a:rPr>
              <a:t>Our dedicated teams ensure high quality and craftsmanship standard remains consistent whether order quantity is 1,000 or 100,000 pieces</a:t>
            </a:r>
            <a:endParaRPr sz="1200">
              <a:solidFill>
                <a:schemeClr val="lt1"/>
              </a:solidFill>
              <a:latin typeface="Calibri"/>
              <a:ea typeface="Calibri"/>
              <a:cs typeface="Calibri"/>
              <a:sym typeface="Calibri"/>
            </a:endParaRPr>
          </a:p>
        </p:txBody>
      </p:sp>
      <p:sp>
        <p:nvSpPr>
          <p:cNvPr id="182" name="Google Shape;182;p5"/>
          <p:cNvSpPr txBox="1"/>
          <p:nvPr/>
        </p:nvSpPr>
        <p:spPr>
          <a:xfrm>
            <a:off x="5080921" y="2148261"/>
            <a:ext cx="1662343" cy="13849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200">
                <a:solidFill>
                  <a:schemeClr val="dk1"/>
                </a:solidFill>
                <a:latin typeface="Calibri"/>
                <a:ea typeface="Calibri"/>
                <a:cs typeface="Calibri"/>
                <a:sym typeface="Calibri"/>
              </a:rPr>
              <a:t>&gt;70-90 days from fabrics approval (Local Fabrics) &gt; 90-120 days from fabrics / print design or color selection (imported fabric by sea shipment).</a:t>
            </a:r>
            <a:endParaRPr sz="1200">
              <a:solidFill>
                <a:schemeClr val="dk1"/>
              </a:solidFill>
              <a:latin typeface="Calibri"/>
              <a:ea typeface="Calibri"/>
              <a:cs typeface="Calibri"/>
              <a:sym typeface="Calibri"/>
            </a:endParaRPr>
          </a:p>
        </p:txBody>
      </p:sp>
      <p:sp>
        <p:nvSpPr>
          <p:cNvPr id="183" name="Google Shape;183;p5"/>
          <p:cNvSpPr txBox="1"/>
          <p:nvPr/>
        </p:nvSpPr>
        <p:spPr>
          <a:xfrm>
            <a:off x="8496249" y="2152418"/>
            <a:ext cx="1706128" cy="12772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100">
                <a:solidFill>
                  <a:schemeClr val="lt1"/>
                </a:solidFill>
                <a:latin typeface="Calibri"/>
                <a:ea typeface="Calibri"/>
                <a:cs typeface="Calibri"/>
                <a:sym typeface="Calibri"/>
              </a:rPr>
              <a:t>A strict regime of internal audits, critical process check, 3rd party testing on fabric / accessories / garments and Pre-final Inspection @ AQL 2.5 are done </a:t>
            </a:r>
            <a:r>
              <a:rPr lang="en-ID" sz="1000">
                <a:solidFill>
                  <a:schemeClr val="lt1"/>
                </a:solidFill>
                <a:latin typeface="Calibri"/>
                <a:ea typeface="Calibri"/>
                <a:cs typeface="Calibri"/>
                <a:sym typeface="Calibri"/>
              </a:rPr>
              <a:t>prior to shipment.</a:t>
            </a:r>
            <a:endParaRPr sz="1100">
              <a:solidFill>
                <a:schemeClr val="lt1"/>
              </a:solidFill>
              <a:latin typeface="Calibri"/>
              <a:ea typeface="Calibri"/>
              <a:cs typeface="Calibri"/>
              <a:sym typeface="Calibri"/>
            </a:endParaRPr>
          </a:p>
        </p:txBody>
      </p:sp>
      <p:sp>
        <p:nvSpPr>
          <p:cNvPr id="184" name="Google Shape;184;p5"/>
          <p:cNvSpPr txBox="1"/>
          <p:nvPr/>
        </p:nvSpPr>
        <p:spPr>
          <a:xfrm>
            <a:off x="1741637" y="4640473"/>
            <a:ext cx="1462852" cy="156966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200">
                <a:solidFill>
                  <a:schemeClr val="dk1"/>
                </a:solidFill>
                <a:latin typeface="Calibri"/>
                <a:ea typeface="Calibri"/>
                <a:cs typeface="Calibri"/>
                <a:sym typeface="Calibri"/>
              </a:rPr>
              <a:t>Minimum order quantity is 2,000 pieces per color,per style.A large order quantity allows higher efficiency at a reduced manufacturing cost.</a:t>
            </a:r>
            <a:endParaRPr sz="1200">
              <a:solidFill>
                <a:schemeClr val="dk1"/>
              </a:solidFill>
              <a:latin typeface="Calibri"/>
              <a:ea typeface="Calibri"/>
              <a:cs typeface="Calibri"/>
              <a:sym typeface="Calibri"/>
            </a:endParaRPr>
          </a:p>
        </p:txBody>
      </p:sp>
      <p:sp>
        <p:nvSpPr>
          <p:cNvPr id="185" name="Google Shape;185;p5"/>
          <p:cNvSpPr txBox="1"/>
          <p:nvPr/>
        </p:nvSpPr>
        <p:spPr>
          <a:xfrm>
            <a:off x="5087808" y="4578186"/>
            <a:ext cx="1664344" cy="16158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100">
                <a:solidFill>
                  <a:schemeClr val="lt1"/>
                </a:solidFill>
                <a:latin typeface="Calibri"/>
                <a:ea typeface="Calibri"/>
                <a:cs typeface="Calibri"/>
                <a:sym typeface="Calibri"/>
              </a:rPr>
              <a:t>We can assist customer creating fits and design for garments. We offer choices of fabrication, wide range of accessories and different packaging method: flat pack, boxed pack, hanging garments, etc.</a:t>
            </a:r>
            <a:endParaRPr sz="1100">
              <a:solidFill>
                <a:schemeClr val="lt1"/>
              </a:solidFill>
              <a:latin typeface="Calibri"/>
              <a:ea typeface="Calibri"/>
              <a:cs typeface="Calibri"/>
              <a:sym typeface="Calibri"/>
            </a:endParaRPr>
          </a:p>
        </p:txBody>
      </p:sp>
      <p:sp>
        <p:nvSpPr>
          <p:cNvPr id="186" name="Google Shape;186;p5"/>
          <p:cNvSpPr txBox="1"/>
          <p:nvPr/>
        </p:nvSpPr>
        <p:spPr>
          <a:xfrm>
            <a:off x="8590193" y="4647732"/>
            <a:ext cx="1733946" cy="140807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050">
                <a:solidFill>
                  <a:schemeClr val="dk1"/>
                </a:solidFill>
                <a:latin typeface="Calibri"/>
                <a:ea typeface="Calibri"/>
                <a:cs typeface="Calibri"/>
                <a:sym typeface="Calibri"/>
              </a:rPr>
              <a:t>We follow a strict Code of Conduct (CoC) imbedded in our corporate HR policy – a guideline to follow our company’s rules and regulations and value every individual, including our employees </a:t>
            </a:r>
            <a:r>
              <a:rPr lang="en-ID" sz="1100">
                <a:solidFill>
                  <a:schemeClr val="dk1"/>
                </a:solidFill>
                <a:latin typeface="Calibri"/>
                <a:ea typeface="Calibri"/>
                <a:cs typeface="Calibri"/>
                <a:sym typeface="Calibri"/>
              </a:rPr>
              <a:t>and customers</a:t>
            </a:r>
            <a:endParaRPr sz="1100">
              <a:solidFill>
                <a:schemeClr val="dk1"/>
              </a:solidFill>
              <a:latin typeface="Calibri"/>
              <a:ea typeface="Calibri"/>
              <a:cs typeface="Calibri"/>
              <a:sym typeface="Calibri"/>
            </a:endParaRPr>
          </a:p>
        </p:txBody>
      </p:sp>
      <p:sp>
        <p:nvSpPr>
          <p:cNvPr id="187" name="Google Shape;187;p5"/>
          <p:cNvSpPr/>
          <p:nvPr/>
        </p:nvSpPr>
        <p:spPr>
          <a:xfrm>
            <a:off x="0" y="6563360"/>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8" name="Google Shape;188;p5"/>
          <p:cNvSpPr txBox="1"/>
          <p:nvPr/>
        </p:nvSpPr>
        <p:spPr>
          <a:xfrm>
            <a:off x="525968" y="6505329"/>
            <a:ext cx="61214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6"/>
          <p:cNvPicPr preferRelativeResize="0"/>
          <p:nvPr/>
        </p:nvPicPr>
        <p:blipFill rotWithShape="1">
          <a:blip r:embed="rId3">
            <a:alphaModFix/>
          </a:blip>
          <a:srcRect b="0" l="0" r="0" t="0"/>
          <a:stretch/>
        </p:blipFill>
        <p:spPr>
          <a:xfrm>
            <a:off x="0" y="-58420"/>
            <a:ext cx="12192000" cy="7221220"/>
          </a:xfrm>
          <a:prstGeom prst="rect">
            <a:avLst/>
          </a:prstGeom>
          <a:noFill/>
          <a:ln>
            <a:noFill/>
          </a:ln>
        </p:spPr>
      </p:pic>
      <p:sp>
        <p:nvSpPr>
          <p:cNvPr id="194" name="Google Shape;194;p6"/>
          <p:cNvSpPr/>
          <p:nvPr/>
        </p:nvSpPr>
        <p:spPr>
          <a:xfrm>
            <a:off x="-2" y="-89146"/>
            <a:ext cx="5882640" cy="6947144"/>
          </a:xfrm>
          <a:prstGeom prst="rect">
            <a:avLst/>
          </a:prstGeom>
          <a:solidFill>
            <a:schemeClr val="dk1">
              <a:alpha val="87843"/>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5" name="Google Shape;195;p6"/>
          <p:cNvSpPr txBox="1"/>
          <p:nvPr/>
        </p:nvSpPr>
        <p:spPr>
          <a:xfrm>
            <a:off x="193040" y="986516"/>
            <a:ext cx="7356540"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2400" u="none" strike="noStrike">
                <a:solidFill>
                  <a:srgbClr val="2F5496"/>
                </a:solidFill>
                <a:latin typeface="Calibri"/>
                <a:ea typeface="Calibri"/>
                <a:cs typeface="Calibri"/>
                <a:sym typeface="Calibri"/>
              </a:rPr>
              <a:t>Wholly owned facilities in</a:t>
            </a:r>
            <a:endParaRPr/>
          </a:p>
          <a:p>
            <a:pPr indent="0" lvl="0" marL="0" marR="0" rtl="0" algn="l">
              <a:spcBef>
                <a:spcPts val="0"/>
              </a:spcBef>
              <a:spcAft>
                <a:spcPts val="0"/>
              </a:spcAft>
              <a:buNone/>
            </a:pPr>
            <a:r>
              <a:rPr b="1" i="0" lang="en-ID" sz="2400" u="none" strike="noStrike">
                <a:solidFill>
                  <a:srgbClr val="2F5496"/>
                </a:solidFill>
                <a:latin typeface="Century Gothic"/>
                <a:ea typeface="Century Gothic"/>
                <a:cs typeface="Century Gothic"/>
                <a:sym typeface="Century Gothic"/>
              </a:rPr>
              <a:t>Taybpur, Zirabo Ashulia,</a:t>
            </a:r>
            <a:endParaRPr/>
          </a:p>
          <a:p>
            <a:pPr indent="0" lvl="0" marL="0" marR="0" rtl="0" algn="l">
              <a:spcBef>
                <a:spcPts val="0"/>
              </a:spcBef>
              <a:spcAft>
                <a:spcPts val="0"/>
              </a:spcAft>
              <a:buNone/>
            </a:pPr>
            <a:r>
              <a:rPr b="1" i="0" lang="en-ID" sz="2400" u="none" strike="noStrike">
                <a:solidFill>
                  <a:srgbClr val="2F5496"/>
                </a:solidFill>
                <a:latin typeface="Century Gothic"/>
                <a:ea typeface="Century Gothic"/>
                <a:cs typeface="Century Gothic"/>
                <a:sym typeface="Century Gothic"/>
              </a:rPr>
              <a:t>Savar, Dhaka-1340, Bangladesh</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All Knit Fabric Manufacturer</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lang="en-ID" sz="2400">
                <a:solidFill>
                  <a:srgbClr val="2F5496"/>
                </a:solidFill>
                <a:latin typeface="Calibri"/>
                <a:ea typeface="Calibri"/>
                <a:cs typeface="Calibri"/>
                <a:sym typeface="Calibri"/>
              </a:rPr>
              <a:t>40</a:t>
            </a:r>
            <a:r>
              <a:rPr b="0" i="0" lang="en-ID" sz="2400" u="none" strike="noStrike">
                <a:solidFill>
                  <a:srgbClr val="2F5496"/>
                </a:solidFill>
                <a:latin typeface="Calibri"/>
                <a:ea typeface="Calibri"/>
                <a:cs typeface="Calibri"/>
                <a:sym typeface="Calibri"/>
              </a:rPr>
              <a:t> Knitted Machine</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lang="en-ID" sz="2400">
                <a:solidFill>
                  <a:srgbClr val="2F5496"/>
                </a:solidFill>
                <a:latin typeface="Calibri"/>
                <a:ea typeface="Calibri"/>
                <a:cs typeface="Calibri"/>
                <a:sym typeface="Calibri"/>
              </a:rPr>
              <a:t>10</a:t>
            </a:r>
            <a:r>
              <a:rPr b="0" i="0" lang="en-ID" sz="2400" u="none" strike="noStrike">
                <a:solidFill>
                  <a:srgbClr val="2F5496"/>
                </a:solidFill>
                <a:latin typeface="Calibri"/>
                <a:ea typeface="Calibri"/>
                <a:cs typeface="Calibri"/>
                <a:sym typeface="Calibri"/>
              </a:rPr>
              <a:t>000kgs per day</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Products Type :</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Single Jersey , Heavy Jersey</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RIB</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Interlock</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PK , Lacoste,</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Terry , Lycra Terry , Fleece</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Lycra Full Feeder, Half Feeder , Feeder</a:t>
            </a:r>
            <a:endParaRPr/>
          </a:p>
          <a:p>
            <a:pPr indent="0" lvl="0" marL="0" marR="0" rtl="0" algn="l">
              <a:spcBef>
                <a:spcPts val="0"/>
              </a:spcBef>
              <a:spcAft>
                <a:spcPts val="0"/>
              </a:spcAft>
              <a:buNone/>
            </a:pPr>
            <a:r>
              <a:rPr b="0" i="0" lang="en-ID" sz="2400" u="none" strike="noStrike">
                <a:solidFill>
                  <a:srgbClr val="2F5496"/>
                </a:solidFill>
                <a:latin typeface="Calibri"/>
                <a:ea typeface="Calibri"/>
                <a:cs typeface="Calibri"/>
                <a:sym typeface="Calibri"/>
              </a:rPr>
              <a:t>Stripe.</a:t>
            </a:r>
            <a:endParaRPr/>
          </a:p>
          <a:p>
            <a:pPr indent="0" lvl="0" marL="0" marR="0" rtl="0" algn="l">
              <a:spcBef>
                <a:spcPts val="0"/>
              </a:spcBef>
              <a:spcAft>
                <a:spcPts val="0"/>
              </a:spcAft>
              <a:buNone/>
            </a:pPr>
            <a:r>
              <a:rPr b="0" i="0" lang="en-ID" sz="2400" u="none" strike="noStrike">
                <a:solidFill>
                  <a:srgbClr val="2F5496"/>
                </a:solidFill>
                <a:latin typeface="Noto Sans Symbols"/>
                <a:ea typeface="Noto Sans Symbols"/>
                <a:cs typeface="Noto Sans Symbols"/>
                <a:sym typeface="Noto Sans Symbols"/>
              </a:rPr>
              <a:t>Ø </a:t>
            </a:r>
            <a:r>
              <a:rPr b="0" i="0" lang="en-ID" sz="2400" u="none" strike="noStrike">
                <a:solidFill>
                  <a:srgbClr val="2F5496"/>
                </a:solidFill>
                <a:latin typeface="Calibri"/>
                <a:ea typeface="Calibri"/>
                <a:cs typeface="Calibri"/>
                <a:sym typeface="Calibri"/>
              </a:rPr>
              <a:t>Honey Comb, Hearing Bone</a:t>
            </a:r>
            <a:r>
              <a:rPr b="0" i="0" lang="en-ID" sz="1600" u="none" strike="noStrike">
                <a:solidFill>
                  <a:srgbClr val="2F5496"/>
                </a:solidFill>
                <a:latin typeface="Calibri"/>
                <a:ea typeface="Calibri"/>
                <a:cs typeface="Calibri"/>
                <a:sym typeface="Calibri"/>
              </a:rPr>
              <a:t>.</a:t>
            </a:r>
            <a:endParaRPr sz="1800">
              <a:solidFill>
                <a:srgbClr val="2F5496"/>
              </a:solidFill>
              <a:latin typeface="Calibri"/>
              <a:ea typeface="Calibri"/>
              <a:cs typeface="Calibri"/>
              <a:sym typeface="Calibri"/>
            </a:endParaRPr>
          </a:p>
        </p:txBody>
      </p:sp>
      <p:sp>
        <p:nvSpPr>
          <p:cNvPr id="196" name="Google Shape;196;p6"/>
          <p:cNvSpPr/>
          <p:nvPr/>
        </p:nvSpPr>
        <p:spPr>
          <a:xfrm>
            <a:off x="0" y="6563360"/>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7" name="Google Shape;197;p6"/>
          <p:cNvSpPr txBox="1"/>
          <p:nvPr/>
        </p:nvSpPr>
        <p:spPr>
          <a:xfrm>
            <a:off x="0" y="-89147"/>
            <a:ext cx="5882640" cy="1107996"/>
          </a:xfrm>
          <a:prstGeom prst="rect">
            <a:avLst/>
          </a:prstGeom>
          <a:solidFill>
            <a:schemeClr val="dk1">
              <a:alpha val="87843"/>
            </a:schemeClr>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6600" u="none" strike="noStrike">
                <a:solidFill>
                  <a:schemeClr val="accent1"/>
                </a:solidFill>
                <a:latin typeface="Calibri"/>
                <a:ea typeface="Calibri"/>
                <a:cs typeface="Calibri"/>
                <a:sym typeface="Calibri"/>
              </a:rPr>
              <a:t>Saima Textile Ltd</a:t>
            </a:r>
            <a:endParaRPr sz="6600">
              <a:solidFill>
                <a:schemeClr val="accent1"/>
              </a:solidFill>
              <a:latin typeface="Calibri"/>
              <a:ea typeface="Calibri"/>
              <a:cs typeface="Calibri"/>
              <a:sym typeface="Calibri"/>
            </a:endParaRPr>
          </a:p>
        </p:txBody>
      </p:sp>
      <p:sp>
        <p:nvSpPr>
          <p:cNvPr id="198" name="Google Shape;198;p6"/>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7"/>
          <p:cNvSpPr/>
          <p:nvPr/>
        </p:nvSpPr>
        <p:spPr>
          <a:xfrm>
            <a:off x="0" y="0"/>
            <a:ext cx="12192000" cy="6858000"/>
          </a:xfrm>
          <a:prstGeom prst="rect">
            <a:avLst/>
          </a:prstGeom>
          <a:blipFill rotWithShape="1">
            <a:blip r:embed="rId3">
              <a:alphaModFix/>
            </a:blip>
            <a:stretch>
              <a:fillRect b="0" l="0" r="0" t="0"/>
            </a:stretch>
          </a:blip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4" name="Google Shape;204;p7"/>
          <p:cNvSpPr/>
          <p:nvPr/>
        </p:nvSpPr>
        <p:spPr>
          <a:xfrm>
            <a:off x="-2" y="-72638"/>
            <a:ext cx="12192000" cy="6858000"/>
          </a:xfrm>
          <a:prstGeom prst="rect">
            <a:avLst/>
          </a:prstGeom>
          <a:solidFill>
            <a:schemeClr val="dk1">
              <a:alpha val="86666"/>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5" name="Google Shape;205;p7"/>
          <p:cNvSpPr txBox="1"/>
          <p:nvPr/>
        </p:nvSpPr>
        <p:spPr>
          <a:xfrm>
            <a:off x="4561490" y="199697"/>
            <a:ext cx="356300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ID" sz="5400" u="none" strike="noStrike">
                <a:solidFill>
                  <a:schemeClr val="accent1"/>
                </a:solidFill>
                <a:latin typeface="Calibri"/>
                <a:ea typeface="Calibri"/>
                <a:cs typeface="Calibri"/>
                <a:sym typeface="Calibri"/>
              </a:rPr>
              <a:t>Philosophy</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06" name="Google Shape;206;p7"/>
          <p:cNvCxnSpPr/>
          <p:nvPr/>
        </p:nvCxnSpPr>
        <p:spPr>
          <a:xfrm>
            <a:off x="4719145" y="1093076"/>
            <a:ext cx="1460938" cy="0"/>
          </a:xfrm>
          <a:prstGeom prst="straightConnector1">
            <a:avLst/>
          </a:prstGeom>
          <a:noFill/>
          <a:ln cap="flat" cmpd="sng" w="19050">
            <a:solidFill>
              <a:schemeClr val="accent1"/>
            </a:solidFill>
            <a:prstDash val="solid"/>
            <a:miter lim="800000"/>
            <a:headEnd len="sm" w="sm" type="none"/>
            <a:tailEnd len="sm" w="sm" type="none"/>
          </a:ln>
        </p:spPr>
      </p:cxnSp>
      <p:cxnSp>
        <p:nvCxnSpPr>
          <p:cNvPr id="207" name="Google Shape;207;p7"/>
          <p:cNvCxnSpPr/>
          <p:nvPr/>
        </p:nvCxnSpPr>
        <p:spPr>
          <a:xfrm>
            <a:off x="6180083" y="1093076"/>
            <a:ext cx="1534510" cy="0"/>
          </a:xfrm>
          <a:prstGeom prst="straightConnector1">
            <a:avLst/>
          </a:prstGeom>
          <a:noFill/>
          <a:ln cap="flat" cmpd="sng" w="19050">
            <a:solidFill>
              <a:schemeClr val="accent3"/>
            </a:solidFill>
            <a:prstDash val="solid"/>
            <a:miter lim="800000"/>
            <a:headEnd len="sm" w="sm" type="none"/>
            <a:tailEnd len="sm" w="sm" type="none"/>
          </a:ln>
        </p:spPr>
      </p:cxnSp>
      <p:sp>
        <p:nvSpPr>
          <p:cNvPr id="208" name="Google Shape;208;p7"/>
          <p:cNvSpPr txBox="1"/>
          <p:nvPr/>
        </p:nvSpPr>
        <p:spPr>
          <a:xfrm>
            <a:off x="4278367" y="4130566"/>
            <a:ext cx="81849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4800">
              <a:solidFill>
                <a:schemeClr val="lt1"/>
              </a:solidFill>
              <a:latin typeface="Calibri"/>
              <a:ea typeface="Calibri"/>
              <a:cs typeface="Calibri"/>
              <a:sym typeface="Calibri"/>
            </a:endParaRPr>
          </a:p>
        </p:txBody>
      </p:sp>
      <p:sp>
        <p:nvSpPr>
          <p:cNvPr id="209" name="Google Shape;209;p7"/>
          <p:cNvSpPr txBox="1"/>
          <p:nvPr/>
        </p:nvSpPr>
        <p:spPr>
          <a:xfrm>
            <a:off x="3584028" y="5626677"/>
            <a:ext cx="580695"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4800">
              <a:solidFill>
                <a:schemeClr val="lt1"/>
              </a:solidFill>
              <a:latin typeface="Calibri"/>
              <a:ea typeface="Calibri"/>
              <a:cs typeface="Calibri"/>
              <a:sym typeface="Calibri"/>
            </a:endParaRPr>
          </a:p>
        </p:txBody>
      </p:sp>
      <p:sp>
        <p:nvSpPr>
          <p:cNvPr id="210" name="Google Shape;210;p7"/>
          <p:cNvSpPr txBox="1"/>
          <p:nvPr/>
        </p:nvSpPr>
        <p:spPr>
          <a:xfrm>
            <a:off x="5870026" y="1523931"/>
            <a:ext cx="45194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3200">
              <a:solidFill>
                <a:schemeClr val="lt1"/>
              </a:solidFill>
              <a:latin typeface="Calibri"/>
              <a:ea typeface="Calibri"/>
              <a:cs typeface="Calibri"/>
              <a:sym typeface="Calibri"/>
            </a:endParaRPr>
          </a:p>
        </p:txBody>
      </p:sp>
      <p:sp>
        <p:nvSpPr>
          <p:cNvPr id="211" name="Google Shape;211;p7"/>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2" name="Google Shape;212;p7"/>
          <p:cNvSpPr txBox="1"/>
          <p:nvPr/>
        </p:nvSpPr>
        <p:spPr>
          <a:xfrm>
            <a:off x="453606" y="650278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3" name="Google Shape;213;p7"/>
          <p:cNvSpPr/>
          <p:nvPr/>
        </p:nvSpPr>
        <p:spPr>
          <a:xfrm>
            <a:off x="1455684" y="1176494"/>
            <a:ext cx="9448798" cy="5174311"/>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6"/>
              </a:solidFill>
              <a:latin typeface="Calibri"/>
              <a:ea typeface="Calibri"/>
              <a:cs typeface="Calibri"/>
              <a:sym typeface="Calibri"/>
            </a:endParaRPr>
          </a:p>
        </p:txBody>
      </p:sp>
      <p:sp>
        <p:nvSpPr>
          <p:cNvPr id="214" name="Google Shape;214;p7"/>
          <p:cNvSpPr/>
          <p:nvPr/>
        </p:nvSpPr>
        <p:spPr>
          <a:xfrm>
            <a:off x="2082800" y="1164626"/>
            <a:ext cx="7628230" cy="5265523"/>
          </a:xfrm>
          <a:prstGeom prst="ellipse">
            <a:avLst/>
          </a:prstGeom>
          <a:solidFill>
            <a:schemeClr val="accent1"/>
          </a:solidFill>
          <a:ln cap="flat" cmpd="sng" w="12700">
            <a:solidFill>
              <a:srgbClr val="1C3052"/>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5" name="Google Shape;215;p7"/>
          <p:cNvSpPr txBox="1"/>
          <p:nvPr/>
        </p:nvSpPr>
        <p:spPr>
          <a:xfrm>
            <a:off x="2861965" y="2058006"/>
            <a:ext cx="6468066"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ID" sz="2000" u="none" strike="noStrike">
                <a:solidFill>
                  <a:srgbClr val="FFFFFF"/>
                </a:solidFill>
                <a:latin typeface="Calibri"/>
                <a:ea typeface="Calibri"/>
                <a:cs typeface="Calibri"/>
                <a:sym typeface="Calibri"/>
              </a:rPr>
              <a:t>Our Philosophy is a commitment to maintaining and continuously improving our strict quality standards.To ensure that we keep our promise and Commitments.Our Team makes an important contribution to fulfilling our philosophy. Also our Long experience of the RMG, enables us to combine attractive prices with reliable, highly capable suppliers. Our employees are very vital for and always we do care for then .We can clearly see the benefit of being involved whether that be with our employees, their families or the</a:t>
            </a:r>
            <a:endParaRPr/>
          </a:p>
          <a:p>
            <a:pPr indent="0" lvl="0" marL="0" marR="0" rtl="0" algn="l">
              <a:spcBef>
                <a:spcPts val="0"/>
              </a:spcBef>
              <a:spcAft>
                <a:spcPts val="0"/>
              </a:spcAft>
              <a:buNone/>
            </a:pPr>
            <a:r>
              <a:rPr i="0" lang="en-ID" sz="2000" u="none" strike="noStrike">
                <a:solidFill>
                  <a:srgbClr val="FFFFFF"/>
                </a:solidFill>
                <a:latin typeface="Calibri"/>
                <a:ea typeface="Calibri"/>
                <a:cs typeface="Calibri"/>
                <a:sym typeface="Calibri"/>
              </a:rPr>
              <a:t>community in general. We believe in community events that everyone can enjoy.</a:t>
            </a:r>
            <a:endParaRPr sz="20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descr="Free Black and Blue PPT Background Vector Image" id="220" name="Google Shape;220;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21" name="Google Shape;221;p8"/>
          <p:cNvSpPr/>
          <p:nvPr/>
        </p:nvSpPr>
        <p:spPr>
          <a:xfrm>
            <a:off x="0" y="1452880"/>
            <a:ext cx="9286240" cy="4236720"/>
          </a:xfrm>
          <a:prstGeom prst="rect">
            <a:avLst/>
          </a:prstGeom>
          <a:solidFill>
            <a:schemeClr val="lt1">
              <a:alpha val="34901"/>
            </a:schemeClr>
          </a:soli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 name="Google Shape;222;p8"/>
          <p:cNvSpPr txBox="1"/>
          <p:nvPr/>
        </p:nvSpPr>
        <p:spPr>
          <a:xfrm>
            <a:off x="0" y="1452880"/>
            <a:ext cx="9662160" cy="34778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ID" sz="2000" u="none" strike="noStrike">
                <a:solidFill>
                  <a:srgbClr val="D8D3CC"/>
                </a:solidFill>
                <a:latin typeface="Calibri"/>
                <a:ea typeface="Calibri"/>
                <a:cs typeface="Calibri"/>
                <a:sym typeface="Calibri"/>
              </a:rPr>
              <a:t>We can provide a complete service to our customer by covering the entire production</a:t>
            </a:r>
            <a:endParaRPr/>
          </a:p>
          <a:p>
            <a:pPr indent="0" lvl="0" marL="0" marR="0" rtl="0" algn="l">
              <a:spcBef>
                <a:spcPts val="0"/>
              </a:spcBef>
              <a:spcAft>
                <a:spcPts val="0"/>
              </a:spcAft>
              <a:buNone/>
            </a:pPr>
            <a:r>
              <a:rPr b="1" i="0" lang="en-ID" sz="2000" u="none" strike="noStrike">
                <a:solidFill>
                  <a:srgbClr val="D8D3CC"/>
                </a:solidFill>
                <a:latin typeface="Calibri"/>
                <a:ea typeface="Calibri"/>
                <a:cs typeface="Calibri"/>
                <a:sym typeface="Calibri"/>
              </a:rPr>
              <a:t>process like developments to Finished products or alternatively manufacturing only.</a:t>
            </a:r>
            <a:endParaRPr/>
          </a:p>
          <a:p>
            <a:pPr indent="0" lvl="0" marL="0" marR="0" rtl="0" algn="l">
              <a:spcBef>
                <a:spcPts val="0"/>
              </a:spcBef>
              <a:spcAft>
                <a:spcPts val="0"/>
              </a:spcAft>
              <a:buNone/>
            </a:pPr>
            <a:r>
              <a:rPr b="0" i="0" lang="en-ID" sz="2000" u="none" strike="noStrike">
                <a:solidFill>
                  <a:srgbClr val="D8D3CC"/>
                </a:solidFill>
                <a:latin typeface="Noto Sans Symbols"/>
                <a:ea typeface="Noto Sans Symbols"/>
                <a:cs typeface="Noto Sans Symbols"/>
                <a:sym typeface="Noto Sans Symbols"/>
              </a:rPr>
              <a:t>q </a:t>
            </a:r>
            <a:r>
              <a:rPr b="1" i="0" lang="en-ID" sz="2000" u="none" strike="noStrike">
                <a:solidFill>
                  <a:srgbClr val="D8D3CC"/>
                </a:solidFill>
                <a:latin typeface="Calibri"/>
                <a:ea typeface="Calibri"/>
                <a:cs typeface="Calibri"/>
                <a:sym typeface="Calibri"/>
              </a:rPr>
              <a:t>We have Design and Development</a:t>
            </a:r>
            <a:endParaRPr/>
          </a:p>
          <a:p>
            <a:pPr indent="0" lvl="0" marL="0" marR="0" rtl="0" algn="l">
              <a:spcBef>
                <a:spcPts val="0"/>
              </a:spcBef>
              <a:spcAft>
                <a:spcPts val="0"/>
              </a:spcAft>
              <a:buNone/>
            </a:pPr>
            <a:r>
              <a:rPr b="0" i="0" lang="en-ID" sz="2000" u="none" strike="noStrike">
                <a:solidFill>
                  <a:srgbClr val="D8D3CC"/>
                </a:solidFill>
                <a:latin typeface="Noto Sans Symbols"/>
                <a:ea typeface="Noto Sans Symbols"/>
                <a:cs typeface="Noto Sans Symbols"/>
                <a:sym typeface="Noto Sans Symbols"/>
              </a:rPr>
              <a:t>q </a:t>
            </a:r>
            <a:r>
              <a:rPr b="1" i="0" lang="en-ID" sz="2000" u="none" strike="noStrike">
                <a:solidFill>
                  <a:srgbClr val="D8D3CC"/>
                </a:solidFill>
                <a:latin typeface="Calibri"/>
                <a:ea typeface="Calibri"/>
                <a:cs typeface="Calibri"/>
                <a:sym typeface="Calibri"/>
              </a:rPr>
              <a:t>CAD/CAM technology</a:t>
            </a:r>
            <a:endParaRPr/>
          </a:p>
          <a:p>
            <a:pPr indent="0" lvl="0" marL="0" marR="0" rtl="0" algn="l">
              <a:spcBef>
                <a:spcPts val="0"/>
              </a:spcBef>
              <a:spcAft>
                <a:spcPts val="0"/>
              </a:spcAft>
              <a:buNone/>
            </a:pPr>
            <a:r>
              <a:rPr b="0" i="0" lang="en-ID" sz="2000" u="none" strike="noStrike">
                <a:solidFill>
                  <a:srgbClr val="D8D3CC"/>
                </a:solidFill>
                <a:latin typeface="Noto Sans Symbols"/>
                <a:ea typeface="Noto Sans Symbols"/>
                <a:cs typeface="Noto Sans Symbols"/>
                <a:sym typeface="Noto Sans Symbols"/>
              </a:rPr>
              <a:t>q </a:t>
            </a:r>
            <a:r>
              <a:rPr b="1" i="0" lang="en-ID" sz="2000" u="none" strike="noStrike">
                <a:solidFill>
                  <a:srgbClr val="D8D3CC"/>
                </a:solidFill>
                <a:latin typeface="Calibri"/>
                <a:ea typeface="Calibri"/>
                <a:cs typeface="Calibri"/>
                <a:sym typeface="Calibri"/>
              </a:rPr>
              <a:t>Trim sourcing and Fabric sourcing if necessary.</a:t>
            </a:r>
            <a:endParaRPr/>
          </a:p>
          <a:p>
            <a:pPr indent="0" lvl="0" marL="0" marR="0" rtl="0" algn="l">
              <a:spcBef>
                <a:spcPts val="0"/>
              </a:spcBef>
              <a:spcAft>
                <a:spcPts val="0"/>
              </a:spcAft>
              <a:buNone/>
            </a:pPr>
            <a:r>
              <a:rPr b="0" i="0" lang="en-ID" sz="2000" u="none" strike="noStrike">
                <a:solidFill>
                  <a:srgbClr val="D8D3CC"/>
                </a:solidFill>
                <a:latin typeface="Noto Sans Symbols"/>
                <a:ea typeface="Noto Sans Symbols"/>
                <a:cs typeface="Noto Sans Symbols"/>
                <a:sym typeface="Noto Sans Symbols"/>
              </a:rPr>
              <a:t>q </a:t>
            </a:r>
            <a:r>
              <a:rPr b="1" i="0" lang="en-ID" sz="2000" u="none" strike="noStrike">
                <a:solidFill>
                  <a:srgbClr val="D8D3CC"/>
                </a:solidFill>
                <a:latin typeface="Calibri"/>
                <a:ea typeface="Calibri"/>
                <a:cs typeface="Calibri"/>
                <a:sym typeface="Calibri"/>
              </a:rPr>
              <a:t>Sample making</a:t>
            </a:r>
            <a:endParaRPr/>
          </a:p>
          <a:p>
            <a:pPr indent="0" lvl="0" marL="0" marR="0" rtl="0" algn="l">
              <a:spcBef>
                <a:spcPts val="0"/>
              </a:spcBef>
              <a:spcAft>
                <a:spcPts val="0"/>
              </a:spcAft>
              <a:buNone/>
            </a:pPr>
            <a:r>
              <a:rPr b="0" i="0" lang="en-ID" sz="2000" u="none" strike="noStrike">
                <a:solidFill>
                  <a:srgbClr val="D8D3CC"/>
                </a:solidFill>
                <a:latin typeface="Noto Sans Symbols"/>
                <a:ea typeface="Noto Sans Symbols"/>
                <a:cs typeface="Noto Sans Symbols"/>
                <a:sym typeface="Noto Sans Symbols"/>
              </a:rPr>
              <a:t>q </a:t>
            </a:r>
            <a:r>
              <a:rPr b="1" i="0" lang="en-ID" sz="2000" u="none" strike="noStrike">
                <a:solidFill>
                  <a:srgbClr val="D8D3CC"/>
                </a:solidFill>
                <a:latin typeface="Calibri"/>
                <a:ea typeface="Calibri"/>
                <a:cs typeface="Calibri"/>
                <a:sym typeface="Calibri"/>
              </a:rPr>
              <a:t>We make sure our Quality Assurance</a:t>
            </a:r>
            <a:endParaRPr/>
          </a:p>
          <a:p>
            <a:pPr indent="0" lvl="0" marL="0" marR="0" rtl="0" algn="l">
              <a:spcBef>
                <a:spcPts val="0"/>
              </a:spcBef>
              <a:spcAft>
                <a:spcPts val="0"/>
              </a:spcAft>
              <a:buNone/>
            </a:pPr>
            <a:r>
              <a:rPr b="0" i="0" lang="en-ID" sz="2000" u="none" strike="noStrike">
                <a:solidFill>
                  <a:srgbClr val="D8D3CC"/>
                </a:solidFill>
                <a:latin typeface="Noto Sans Symbols"/>
                <a:ea typeface="Noto Sans Symbols"/>
                <a:cs typeface="Noto Sans Symbols"/>
                <a:sym typeface="Noto Sans Symbols"/>
              </a:rPr>
              <a:t>q </a:t>
            </a:r>
            <a:r>
              <a:rPr b="1" i="0" lang="en-ID" sz="2000" u="none" strike="noStrike">
                <a:solidFill>
                  <a:srgbClr val="D8D3CC"/>
                </a:solidFill>
                <a:latin typeface="Calibri"/>
                <a:ea typeface="Calibri"/>
                <a:cs typeface="Calibri"/>
                <a:sym typeface="Calibri"/>
              </a:rPr>
              <a:t>We Have Highly skilled Technician to ensure our customers’ the “Brand values”.</a:t>
            </a:r>
            <a:endParaRPr/>
          </a:p>
          <a:p>
            <a:pPr indent="0" lvl="0" marL="0" marR="0" rtl="0" algn="l">
              <a:spcBef>
                <a:spcPts val="0"/>
              </a:spcBef>
              <a:spcAft>
                <a:spcPts val="0"/>
              </a:spcAft>
              <a:buNone/>
            </a:pPr>
            <a:r>
              <a:rPr b="0" i="0" lang="en-ID" sz="2000" u="none" strike="noStrike">
                <a:solidFill>
                  <a:srgbClr val="D8D3CC"/>
                </a:solidFill>
                <a:latin typeface="Noto Sans Symbols"/>
                <a:ea typeface="Noto Sans Symbols"/>
                <a:cs typeface="Noto Sans Symbols"/>
                <a:sym typeface="Noto Sans Symbols"/>
              </a:rPr>
              <a:t>q </a:t>
            </a:r>
            <a:r>
              <a:rPr b="1" i="0" lang="en-ID" sz="2000" u="none" strike="noStrike">
                <a:solidFill>
                  <a:srgbClr val="D8D3CC"/>
                </a:solidFill>
                <a:latin typeface="Calibri"/>
                <a:ea typeface="Calibri"/>
                <a:cs typeface="Calibri"/>
                <a:sym typeface="Calibri"/>
              </a:rPr>
              <a:t>visibility and control all process with perfection.</a:t>
            </a:r>
            <a:endParaRPr/>
          </a:p>
          <a:p>
            <a:pPr indent="0" lvl="0" marL="0" marR="0" rtl="0" algn="l">
              <a:spcBef>
                <a:spcPts val="0"/>
              </a:spcBef>
              <a:spcAft>
                <a:spcPts val="0"/>
              </a:spcAft>
              <a:buNone/>
            </a:pPr>
            <a:r>
              <a:rPr b="1" i="0" lang="en-ID" sz="2000" u="none" strike="noStrike">
                <a:solidFill>
                  <a:srgbClr val="D8D3CC"/>
                </a:solidFill>
                <a:latin typeface="Calibri"/>
                <a:ea typeface="Calibri"/>
                <a:cs typeface="Calibri"/>
                <a:sym typeface="Calibri"/>
              </a:rPr>
              <a:t>Our aim to provide the BEST possible support to our customer for implementing their</a:t>
            </a:r>
            <a:r>
              <a:rPr b="1" lang="en-ID" sz="2000">
                <a:solidFill>
                  <a:srgbClr val="D8D3CC"/>
                </a:solidFill>
                <a:latin typeface="Calibri"/>
                <a:ea typeface="Calibri"/>
                <a:cs typeface="Calibri"/>
                <a:sym typeface="Calibri"/>
              </a:rPr>
              <a:t> </a:t>
            </a:r>
            <a:r>
              <a:rPr b="1" i="0" lang="en-ID" sz="2000" u="none" strike="noStrike">
                <a:solidFill>
                  <a:srgbClr val="D8D3CC"/>
                </a:solidFill>
                <a:latin typeface="Calibri"/>
                <a:ea typeface="Calibri"/>
                <a:cs typeface="Calibri"/>
                <a:sym typeface="Calibri"/>
              </a:rPr>
              <a:t>requirements.</a:t>
            </a:r>
            <a:endParaRPr sz="2000">
              <a:solidFill>
                <a:schemeClr val="dk1"/>
              </a:solidFill>
              <a:latin typeface="Calibri"/>
              <a:ea typeface="Calibri"/>
              <a:cs typeface="Calibri"/>
              <a:sym typeface="Calibri"/>
            </a:endParaRPr>
          </a:p>
        </p:txBody>
      </p:sp>
      <p:pic>
        <p:nvPicPr>
          <p:cNvPr descr="Checkmark" id="223" name="Google Shape;223;p8"/>
          <p:cNvPicPr preferRelativeResize="0"/>
          <p:nvPr/>
        </p:nvPicPr>
        <p:blipFill rotWithShape="1">
          <a:blip r:embed="rId4">
            <a:alphaModFix/>
          </a:blip>
          <a:srcRect b="0" l="0" r="0" t="0"/>
          <a:stretch/>
        </p:blipFill>
        <p:spPr>
          <a:xfrm>
            <a:off x="71120" y="1996440"/>
            <a:ext cx="375920" cy="375920"/>
          </a:xfrm>
          <a:prstGeom prst="rect">
            <a:avLst/>
          </a:prstGeom>
          <a:noFill/>
          <a:ln>
            <a:noFill/>
          </a:ln>
        </p:spPr>
      </p:pic>
      <p:pic>
        <p:nvPicPr>
          <p:cNvPr descr="Checkmark" id="224" name="Google Shape;224;p8"/>
          <p:cNvPicPr preferRelativeResize="0"/>
          <p:nvPr/>
        </p:nvPicPr>
        <p:blipFill rotWithShape="1">
          <a:blip r:embed="rId4">
            <a:alphaModFix/>
          </a:blip>
          <a:srcRect b="0" l="0" r="0" t="0"/>
          <a:stretch/>
        </p:blipFill>
        <p:spPr>
          <a:xfrm>
            <a:off x="71120" y="2312977"/>
            <a:ext cx="375920" cy="375920"/>
          </a:xfrm>
          <a:prstGeom prst="rect">
            <a:avLst/>
          </a:prstGeom>
          <a:noFill/>
          <a:ln>
            <a:noFill/>
          </a:ln>
        </p:spPr>
      </p:pic>
      <p:pic>
        <p:nvPicPr>
          <p:cNvPr descr="Checkmark" id="225" name="Google Shape;225;p8"/>
          <p:cNvPicPr preferRelativeResize="0"/>
          <p:nvPr/>
        </p:nvPicPr>
        <p:blipFill rotWithShape="1">
          <a:blip r:embed="rId4">
            <a:alphaModFix/>
          </a:blip>
          <a:srcRect b="0" l="0" r="0" t="0"/>
          <a:stretch/>
        </p:blipFill>
        <p:spPr>
          <a:xfrm>
            <a:off x="71120" y="2580640"/>
            <a:ext cx="375920" cy="375920"/>
          </a:xfrm>
          <a:prstGeom prst="rect">
            <a:avLst/>
          </a:prstGeom>
          <a:noFill/>
          <a:ln>
            <a:noFill/>
          </a:ln>
        </p:spPr>
      </p:pic>
      <p:pic>
        <p:nvPicPr>
          <p:cNvPr descr="Checkmark" id="226" name="Google Shape;226;p8"/>
          <p:cNvPicPr preferRelativeResize="0"/>
          <p:nvPr/>
        </p:nvPicPr>
        <p:blipFill rotWithShape="1">
          <a:blip r:embed="rId4">
            <a:alphaModFix/>
          </a:blip>
          <a:srcRect b="0" l="0" r="0" t="0"/>
          <a:stretch/>
        </p:blipFill>
        <p:spPr>
          <a:xfrm>
            <a:off x="71120" y="2888594"/>
            <a:ext cx="375920" cy="375920"/>
          </a:xfrm>
          <a:prstGeom prst="rect">
            <a:avLst/>
          </a:prstGeom>
          <a:noFill/>
          <a:ln>
            <a:noFill/>
          </a:ln>
        </p:spPr>
      </p:pic>
      <p:pic>
        <p:nvPicPr>
          <p:cNvPr descr="Checkmark" id="227" name="Google Shape;227;p8"/>
          <p:cNvPicPr preferRelativeResize="0"/>
          <p:nvPr/>
        </p:nvPicPr>
        <p:blipFill rotWithShape="1">
          <a:blip r:embed="rId4">
            <a:alphaModFix/>
          </a:blip>
          <a:srcRect b="0" l="0" r="0" t="0"/>
          <a:stretch/>
        </p:blipFill>
        <p:spPr>
          <a:xfrm>
            <a:off x="71120" y="3186737"/>
            <a:ext cx="375920" cy="375920"/>
          </a:xfrm>
          <a:prstGeom prst="rect">
            <a:avLst/>
          </a:prstGeom>
          <a:noFill/>
          <a:ln>
            <a:noFill/>
          </a:ln>
        </p:spPr>
      </p:pic>
      <p:pic>
        <p:nvPicPr>
          <p:cNvPr descr="Checkmark" id="228" name="Google Shape;228;p8"/>
          <p:cNvPicPr preferRelativeResize="0"/>
          <p:nvPr/>
        </p:nvPicPr>
        <p:blipFill rotWithShape="1">
          <a:blip r:embed="rId4">
            <a:alphaModFix/>
          </a:blip>
          <a:srcRect b="0" l="0" r="0" t="0"/>
          <a:stretch/>
        </p:blipFill>
        <p:spPr>
          <a:xfrm>
            <a:off x="71120" y="3503273"/>
            <a:ext cx="375920" cy="375920"/>
          </a:xfrm>
          <a:prstGeom prst="rect">
            <a:avLst/>
          </a:prstGeom>
          <a:noFill/>
          <a:ln>
            <a:noFill/>
          </a:ln>
        </p:spPr>
      </p:pic>
      <p:pic>
        <p:nvPicPr>
          <p:cNvPr descr="Checkmark" id="229" name="Google Shape;229;p8"/>
          <p:cNvPicPr preferRelativeResize="0"/>
          <p:nvPr/>
        </p:nvPicPr>
        <p:blipFill rotWithShape="1">
          <a:blip r:embed="rId4">
            <a:alphaModFix/>
          </a:blip>
          <a:srcRect b="0" l="0" r="0" t="0"/>
          <a:stretch/>
        </p:blipFill>
        <p:spPr>
          <a:xfrm>
            <a:off x="71120" y="3825240"/>
            <a:ext cx="375920" cy="375920"/>
          </a:xfrm>
          <a:prstGeom prst="rect">
            <a:avLst/>
          </a:prstGeom>
          <a:noFill/>
          <a:ln>
            <a:noFill/>
          </a:ln>
        </p:spPr>
      </p:pic>
      <p:sp>
        <p:nvSpPr>
          <p:cNvPr id="230" name="Google Shape;230;p8"/>
          <p:cNvSpPr txBox="1"/>
          <p:nvPr/>
        </p:nvSpPr>
        <p:spPr>
          <a:xfrm>
            <a:off x="1239520" y="162560"/>
            <a:ext cx="614680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5400" u="none" strike="noStrike">
                <a:solidFill>
                  <a:schemeClr val="lt1"/>
                </a:solidFill>
                <a:latin typeface="Bodoni"/>
                <a:ea typeface="Bodoni"/>
                <a:cs typeface="Bodoni"/>
                <a:sym typeface="Bodoni"/>
              </a:rPr>
              <a:t>Our Services</a:t>
            </a:r>
            <a:endParaRPr sz="5400">
              <a:solidFill>
                <a:schemeClr val="lt1"/>
              </a:solidFill>
              <a:latin typeface="Bodoni"/>
              <a:ea typeface="Bodoni"/>
              <a:cs typeface="Bodoni"/>
              <a:sym typeface="Bodoni"/>
            </a:endParaRPr>
          </a:p>
        </p:txBody>
      </p:sp>
      <p:cxnSp>
        <p:nvCxnSpPr>
          <p:cNvPr id="231" name="Google Shape;231;p8"/>
          <p:cNvCxnSpPr/>
          <p:nvPr/>
        </p:nvCxnSpPr>
        <p:spPr>
          <a:xfrm>
            <a:off x="1320800" y="954425"/>
            <a:ext cx="1889760" cy="0"/>
          </a:xfrm>
          <a:prstGeom prst="straightConnector1">
            <a:avLst/>
          </a:prstGeom>
          <a:noFill/>
          <a:ln cap="flat" cmpd="sng" w="19050">
            <a:solidFill>
              <a:schemeClr val="accent1"/>
            </a:solidFill>
            <a:prstDash val="solid"/>
            <a:miter lim="800000"/>
            <a:headEnd len="sm" w="sm" type="none"/>
            <a:tailEnd len="sm" w="sm" type="none"/>
          </a:ln>
        </p:spPr>
      </p:cxnSp>
      <p:cxnSp>
        <p:nvCxnSpPr>
          <p:cNvPr id="232" name="Google Shape;232;p8"/>
          <p:cNvCxnSpPr/>
          <p:nvPr/>
        </p:nvCxnSpPr>
        <p:spPr>
          <a:xfrm>
            <a:off x="3210560" y="954425"/>
            <a:ext cx="1620520" cy="0"/>
          </a:xfrm>
          <a:prstGeom prst="straightConnector1">
            <a:avLst/>
          </a:prstGeom>
          <a:noFill/>
          <a:ln cap="flat" cmpd="sng" w="19050">
            <a:solidFill>
              <a:schemeClr val="dk1"/>
            </a:solidFill>
            <a:prstDash val="solid"/>
            <a:miter lim="800000"/>
            <a:headEnd len="sm" w="sm" type="none"/>
            <a:tailEnd len="sm" w="sm" type="none"/>
          </a:ln>
        </p:spPr>
      </p:cxnSp>
      <p:sp>
        <p:nvSpPr>
          <p:cNvPr id="233" name="Google Shape;233;p8"/>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4" name="Google Shape;234;p8"/>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5" name="Google Shape;235;p8"/>
          <p:cNvSpPr/>
          <p:nvPr/>
        </p:nvSpPr>
        <p:spPr>
          <a:xfrm>
            <a:off x="11705589" y="-82098"/>
            <a:ext cx="462279" cy="5476240"/>
          </a:xfrm>
          <a:prstGeom prst="roundRect">
            <a:avLst>
              <a:gd fmla="val 50000" name="adj"/>
            </a:avLst>
          </a:prstGeom>
          <a:solidFill>
            <a:srgbClr val="002060"/>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6" name="Google Shape;236;p8"/>
          <p:cNvSpPr/>
          <p:nvPr/>
        </p:nvSpPr>
        <p:spPr>
          <a:xfrm>
            <a:off x="11243309" y="-39881"/>
            <a:ext cx="462279" cy="4970636"/>
          </a:xfrm>
          <a:prstGeom prst="roundRect">
            <a:avLst>
              <a:gd fmla="val 50000" name="adj"/>
            </a:avLst>
          </a:prstGeom>
          <a:solidFill>
            <a:srgbClr val="1F3864"/>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7" name="Google Shape;237;p8"/>
          <p:cNvSpPr/>
          <p:nvPr/>
        </p:nvSpPr>
        <p:spPr>
          <a:xfrm>
            <a:off x="10781029" y="-82098"/>
            <a:ext cx="462279" cy="4283258"/>
          </a:xfrm>
          <a:prstGeom prst="roundRect">
            <a:avLst>
              <a:gd fmla="val 50000" name="adj"/>
            </a:avLst>
          </a:prstGeom>
          <a:solidFill>
            <a:srgbClr val="2F5496"/>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8" name="Google Shape;238;p8"/>
          <p:cNvSpPr/>
          <p:nvPr/>
        </p:nvSpPr>
        <p:spPr>
          <a:xfrm>
            <a:off x="10318748" y="-82098"/>
            <a:ext cx="462279" cy="3602538"/>
          </a:xfrm>
          <a:prstGeom prst="roundRect">
            <a:avLst>
              <a:gd fmla="val 50000" name="adj"/>
            </a:avLst>
          </a:prstGeom>
          <a:solidFill>
            <a:srgbClr val="8DA9DB"/>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39" name="Google Shape;239;p8"/>
          <p:cNvSpPr/>
          <p:nvPr/>
        </p:nvSpPr>
        <p:spPr>
          <a:xfrm>
            <a:off x="9845675" y="-82098"/>
            <a:ext cx="462279" cy="2770995"/>
          </a:xfrm>
          <a:prstGeom prst="roundRect">
            <a:avLst>
              <a:gd fmla="val 50000" name="adj"/>
            </a:avLst>
          </a:prstGeom>
          <a:solidFill>
            <a:srgbClr val="B3C6E7"/>
          </a:solidFill>
          <a:ln cap="flat" cmpd="sng" w="12700">
            <a:solidFill>
              <a:srgbClr val="8DA9D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40" name="Google Shape;240;p8"/>
          <p:cNvSpPr/>
          <p:nvPr/>
        </p:nvSpPr>
        <p:spPr>
          <a:xfrm>
            <a:off x="9372602" y="-88491"/>
            <a:ext cx="462279" cy="1541371"/>
          </a:xfrm>
          <a:prstGeom prst="roundRect">
            <a:avLst>
              <a:gd fmla="val 50000" name="adj"/>
            </a:avLst>
          </a:prstGeom>
          <a:solidFill>
            <a:srgbClr val="D8E2F3"/>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descr="Dark Blue Powerpoint Background HD Images 06808 - Baltana" id="245" name="Google Shape;245;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46" name="Google Shape;246;p9"/>
          <p:cNvSpPr/>
          <p:nvPr/>
        </p:nvSpPr>
        <p:spPr>
          <a:xfrm>
            <a:off x="3327400" y="375920"/>
            <a:ext cx="5537200" cy="5943600"/>
          </a:xfrm>
          <a:prstGeom prst="rect">
            <a:avLst/>
          </a:prstGeom>
          <a:solidFill>
            <a:schemeClr val="dk1">
              <a:alpha val="26666"/>
            </a:schemeClr>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aphicFrame>
        <p:nvGraphicFramePr>
          <p:cNvPr id="247" name="Google Shape;247;p9"/>
          <p:cNvGraphicFramePr/>
          <p:nvPr/>
        </p:nvGraphicFramePr>
        <p:xfrm>
          <a:off x="3230880" y="182880"/>
          <a:ext cx="3000000" cy="3000000"/>
        </p:xfrm>
        <a:graphic>
          <a:graphicData uri="http://schemas.openxmlformats.org/drawingml/2006/table">
            <a:tbl>
              <a:tblPr bandRow="1" firstRow="1">
                <a:noFill/>
                <a:tableStyleId>{6B05913B-5476-488E-B645-890388795DF1}</a:tableStyleId>
              </a:tblPr>
              <a:tblGrid>
                <a:gridCol w="3124200"/>
                <a:gridCol w="3124200"/>
              </a:tblGrid>
              <a:tr h="1065250">
                <a:tc>
                  <a:txBody>
                    <a:bodyPr/>
                    <a:lstStyle/>
                    <a:p>
                      <a:pPr indent="0" lvl="0" marL="0" marR="0" rtl="0" algn="l">
                        <a:spcBef>
                          <a:spcPts val="0"/>
                        </a:spcBef>
                        <a:spcAft>
                          <a:spcPts val="0"/>
                        </a:spcAft>
                        <a:buNone/>
                      </a:pPr>
                      <a:r>
                        <a:rPr lang="en-ID" sz="1800" u="none" cap="none" strike="noStrike"/>
                        <a:t>             </a:t>
                      </a:r>
                      <a:r>
                        <a:rPr b="0" i="0" lang="en-ID" sz="4000" u="none" cap="none" strike="noStrike">
                          <a:solidFill>
                            <a:schemeClr val="dk1"/>
                          </a:solidFill>
                        </a:rPr>
                        <a:t>600+</a:t>
                      </a:r>
                      <a:endParaRPr b="0" i="0" sz="1800" u="none"/>
                    </a:p>
                  </a:txBody>
                  <a:tcPr marT="45725" marB="45725" marR="91450" marL="91450">
                    <a:solidFill>
                      <a:srgbClr val="F2F2F2"/>
                    </a:solidFill>
                  </a:tcPr>
                </a:tc>
                <a:tc>
                  <a:txBody>
                    <a:bodyPr/>
                    <a:lstStyle/>
                    <a:p>
                      <a:pPr indent="0" lvl="0" marL="0" marR="0" rtl="0" algn="l">
                        <a:spcBef>
                          <a:spcPts val="0"/>
                        </a:spcBef>
                        <a:spcAft>
                          <a:spcPts val="0"/>
                        </a:spcAft>
                        <a:buNone/>
                      </a:pPr>
                      <a:r>
                        <a:t/>
                      </a:r>
                      <a:endParaRPr sz="1800"/>
                    </a:p>
                  </a:txBody>
                  <a:tcPr marT="45725" marB="45725" marR="91450" marL="91450">
                    <a:solidFill>
                      <a:srgbClr val="F2F2F2"/>
                    </a:solidFill>
                  </a:tcPr>
                </a:tc>
              </a:tr>
              <a:tr h="1065250">
                <a:tc>
                  <a:txBody>
                    <a:bodyPr/>
                    <a:lstStyle/>
                    <a:p>
                      <a:pPr indent="0" lvl="0" marL="0" marR="0" rtl="0" algn="l">
                        <a:spcBef>
                          <a:spcPts val="0"/>
                        </a:spcBef>
                        <a:spcAft>
                          <a:spcPts val="0"/>
                        </a:spcAft>
                        <a:buNone/>
                      </a:pPr>
                      <a:r>
                        <a:t/>
                      </a:r>
                      <a:endParaRPr sz="1800"/>
                    </a:p>
                  </a:txBody>
                  <a:tcPr marT="45725" marB="45725" marR="91450" marL="91450">
                    <a:solidFill>
                      <a:srgbClr val="CDD4EA"/>
                    </a:solidFill>
                  </a:tcPr>
                </a:tc>
                <a:tc>
                  <a:txBody>
                    <a:bodyPr/>
                    <a:lstStyle/>
                    <a:p>
                      <a:pPr indent="0" lvl="0" marL="0" marR="0" rtl="0" algn="l">
                        <a:spcBef>
                          <a:spcPts val="0"/>
                        </a:spcBef>
                        <a:spcAft>
                          <a:spcPts val="0"/>
                        </a:spcAft>
                        <a:buNone/>
                      </a:pPr>
                      <a:r>
                        <a:rPr lang="en-ID" sz="4000"/>
                        <a:t>      95%</a:t>
                      </a:r>
                      <a:endParaRPr sz="4000"/>
                    </a:p>
                  </a:txBody>
                  <a:tcPr marT="45725" marB="45725" marR="91450" marL="91450"/>
                </a:tc>
              </a:tr>
              <a:tr h="1065250">
                <a:tc>
                  <a:txBody>
                    <a:bodyPr/>
                    <a:lstStyle/>
                    <a:p>
                      <a:pPr indent="0" lvl="0" marL="0" marR="0" rtl="0" algn="l">
                        <a:spcBef>
                          <a:spcPts val="0"/>
                        </a:spcBef>
                        <a:spcAft>
                          <a:spcPts val="0"/>
                        </a:spcAft>
                        <a:buNone/>
                      </a:pPr>
                      <a:r>
                        <a:rPr lang="en-ID" sz="4000"/>
                        <a:t>      0.5%</a:t>
                      </a:r>
                      <a:endParaRPr/>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10652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rPr lang="en-ID" sz="4000"/>
                        <a:t>    500000</a:t>
                      </a:r>
                      <a:endParaRPr sz="4000"/>
                    </a:p>
                  </a:txBody>
                  <a:tcPr marT="45725" marB="45725" marR="91450" marL="91450"/>
                </a:tc>
              </a:tr>
              <a:tr h="1065250">
                <a:tc>
                  <a:txBody>
                    <a:bodyPr/>
                    <a:lstStyle/>
                    <a:p>
                      <a:pPr indent="0" lvl="0" marL="0" marR="0" rtl="0" algn="l">
                        <a:spcBef>
                          <a:spcPts val="0"/>
                        </a:spcBef>
                        <a:spcAft>
                          <a:spcPts val="0"/>
                        </a:spcAft>
                        <a:buNone/>
                      </a:pPr>
                      <a:r>
                        <a:rPr lang="en-ID" sz="4000"/>
                        <a:t>     300+</a:t>
                      </a:r>
                      <a:endParaRPr sz="4000"/>
                    </a:p>
                  </a:txBody>
                  <a:tcPr marT="45725" marB="45725" marR="91450" marL="91450"/>
                </a:tc>
                <a:tc>
                  <a:txBody>
                    <a:bodyPr/>
                    <a:lstStyle/>
                    <a:p>
                      <a:pPr indent="0" lvl="0" marL="0" marR="0" rtl="0" algn="l">
                        <a:spcBef>
                          <a:spcPts val="0"/>
                        </a:spcBef>
                        <a:spcAft>
                          <a:spcPts val="0"/>
                        </a:spcAft>
                        <a:buNone/>
                      </a:pPr>
                      <a:r>
                        <a:t/>
                      </a:r>
                      <a:endParaRPr sz="1800"/>
                    </a:p>
                  </a:txBody>
                  <a:tcPr marT="45725" marB="45725" marR="91450" marL="91450"/>
                </a:tc>
              </a:tr>
              <a:tr h="1065250">
                <a:tc>
                  <a:txBody>
                    <a:bodyPr/>
                    <a:lstStyle/>
                    <a:p>
                      <a:pPr indent="0" lvl="0" marL="0" marR="0" rtl="0" algn="l">
                        <a:spcBef>
                          <a:spcPts val="0"/>
                        </a:spcBef>
                        <a:spcAft>
                          <a:spcPts val="0"/>
                        </a:spcAft>
                        <a:buNone/>
                      </a:pPr>
                      <a:r>
                        <a:t/>
                      </a:r>
                      <a:endParaRPr sz="1800"/>
                    </a:p>
                  </a:txBody>
                  <a:tcPr marT="45725" marB="45725" marR="91450" marL="91450"/>
                </a:tc>
                <a:tc>
                  <a:txBody>
                    <a:bodyPr/>
                    <a:lstStyle/>
                    <a:p>
                      <a:pPr indent="0" lvl="0" marL="0" marR="0" rtl="0" algn="l">
                        <a:spcBef>
                          <a:spcPts val="0"/>
                        </a:spcBef>
                        <a:spcAft>
                          <a:spcPts val="0"/>
                        </a:spcAft>
                        <a:buNone/>
                      </a:pPr>
                      <a:r>
                        <a:rPr lang="en-ID" sz="4000"/>
                        <a:t>      10Ton+</a:t>
                      </a:r>
                      <a:endParaRPr sz="4000"/>
                    </a:p>
                  </a:txBody>
                  <a:tcPr marT="45725" marB="45725" marR="91450" marL="91450"/>
                </a:tc>
              </a:tr>
            </a:tbl>
          </a:graphicData>
        </a:graphic>
      </p:graphicFrame>
      <p:sp>
        <p:nvSpPr>
          <p:cNvPr id="248" name="Google Shape;248;p9"/>
          <p:cNvSpPr txBox="1"/>
          <p:nvPr/>
        </p:nvSpPr>
        <p:spPr>
          <a:xfrm>
            <a:off x="3779520" y="825977"/>
            <a:ext cx="175768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400">
                <a:solidFill>
                  <a:schemeClr val="dk1"/>
                </a:solidFill>
                <a:latin typeface="Calibri"/>
                <a:ea typeface="Calibri"/>
                <a:cs typeface="Calibri"/>
                <a:sym typeface="Calibri"/>
              </a:rPr>
              <a:t>Number of Employee</a:t>
            </a:r>
            <a:endParaRPr/>
          </a:p>
        </p:txBody>
      </p:sp>
      <p:sp>
        <p:nvSpPr>
          <p:cNvPr id="249" name="Google Shape;249;p9"/>
          <p:cNvSpPr txBox="1"/>
          <p:nvPr/>
        </p:nvSpPr>
        <p:spPr>
          <a:xfrm>
            <a:off x="6802120" y="1764906"/>
            <a:ext cx="207772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400">
                <a:solidFill>
                  <a:schemeClr val="dk1"/>
                </a:solidFill>
                <a:latin typeface="Calibri"/>
                <a:ea typeface="Calibri"/>
                <a:cs typeface="Calibri"/>
                <a:sym typeface="Calibri"/>
              </a:rPr>
              <a:t>On Time Delivery</a:t>
            </a:r>
            <a:endParaRPr/>
          </a:p>
        </p:txBody>
      </p:sp>
      <p:sp>
        <p:nvSpPr>
          <p:cNvPr id="250" name="Google Shape;250;p9"/>
          <p:cNvSpPr txBox="1"/>
          <p:nvPr/>
        </p:nvSpPr>
        <p:spPr>
          <a:xfrm>
            <a:off x="3736340" y="2783445"/>
            <a:ext cx="211328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400">
                <a:solidFill>
                  <a:schemeClr val="dk1"/>
                </a:solidFill>
                <a:latin typeface="Calibri"/>
                <a:ea typeface="Calibri"/>
                <a:cs typeface="Calibri"/>
                <a:sym typeface="Calibri"/>
              </a:rPr>
              <a:t>Recheck / Rework</a:t>
            </a:r>
            <a:endParaRPr/>
          </a:p>
        </p:txBody>
      </p:sp>
      <p:sp>
        <p:nvSpPr>
          <p:cNvPr id="251" name="Google Shape;251;p9"/>
          <p:cNvSpPr txBox="1"/>
          <p:nvPr/>
        </p:nvSpPr>
        <p:spPr>
          <a:xfrm>
            <a:off x="6451600" y="3901465"/>
            <a:ext cx="319024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400">
                <a:solidFill>
                  <a:schemeClr val="dk1"/>
                </a:solidFill>
                <a:latin typeface="Calibri"/>
                <a:ea typeface="Calibri"/>
                <a:cs typeface="Calibri"/>
                <a:sym typeface="Calibri"/>
              </a:rPr>
              <a:t>Production Capacity / Month</a:t>
            </a:r>
            <a:endParaRPr/>
          </a:p>
        </p:txBody>
      </p:sp>
      <p:sp>
        <p:nvSpPr>
          <p:cNvPr id="252" name="Google Shape;252;p9"/>
          <p:cNvSpPr txBox="1"/>
          <p:nvPr/>
        </p:nvSpPr>
        <p:spPr>
          <a:xfrm>
            <a:off x="3779520" y="4976934"/>
            <a:ext cx="175768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400">
                <a:solidFill>
                  <a:schemeClr val="dk1"/>
                </a:solidFill>
                <a:latin typeface="Calibri"/>
                <a:ea typeface="Calibri"/>
                <a:cs typeface="Calibri"/>
                <a:sym typeface="Calibri"/>
              </a:rPr>
              <a:t>Number of Machine</a:t>
            </a:r>
            <a:endParaRPr/>
          </a:p>
        </p:txBody>
      </p:sp>
      <p:sp>
        <p:nvSpPr>
          <p:cNvPr id="253" name="Google Shape;253;p9"/>
          <p:cNvSpPr txBox="1"/>
          <p:nvPr/>
        </p:nvSpPr>
        <p:spPr>
          <a:xfrm>
            <a:off x="6985000" y="6052792"/>
            <a:ext cx="1706880"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1400">
                <a:solidFill>
                  <a:schemeClr val="dk1"/>
                </a:solidFill>
                <a:latin typeface="Calibri"/>
                <a:ea typeface="Calibri"/>
                <a:cs typeface="Calibri"/>
                <a:sym typeface="Calibri"/>
              </a:rPr>
              <a:t>Per Day Capacity</a:t>
            </a:r>
            <a:endParaRPr/>
          </a:p>
        </p:txBody>
      </p:sp>
      <p:pic>
        <p:nvPicPr>
          <p:cNvPr id="254" name="Google Shape;254;p9"/>
          <p:cNvPicPr preferRelativeResize="0"/>
          <p:nvPr/>
        </p:nvPicPr>
        <p:blipFill rotWithShape="1">
          <a:blip r:embed="rId4">
            <a:alphaModFix/>
          </a:blip>
          <a:srcRect b="0" l="0" r="0" t="0"/>
          <a:stretch/>
        </p:blipFill>
        <p:spPr>
          <a:xfrm>
            <a:off x="6355080" y="182880"/>
            <a:ext cx="3119116" cy="1087739"/>
          </a:xfrm>
          <a:prstGeom prst="rect">
            <a:avLst/>
          </a:prstGeom>
          <a:noFill/>
          <a:ln>
            <a:noFill/>
          </a:ln>
        </p:spPr>
      </p:pic>
      <p:pic>
        <p:nvPicPr>
          <p:cNvPr descr="Shipping Stock Photos, Images and Backgrounds for Free Download" id="255" name="Google Shape;255;p9"/>
          <p:cNvPicPr preferRelativeResize="0"/>
          <p:nvPr/>
        </p:nvPicPr>
        <p:blipFill rotWithShape="1">
          <a:blip r:embed="rId5">
            <a:alphaModFix/>
          </a:blip>
          <a:srcRect b="0" l="0" r="0" t="0"/>
          <a:stretch/>
        </p:blipFill>
        <p:spPr>
          <a:xfrm>
            <a:off x="3230880" y="1276123"/>
            <a:ext cx="3119116" cy="1049958"/>
          </a:xfrm>
          <a:prstGeom prst="rect">
            <a:avLst/>
          </a:prstGeom>
          <a:noFill/>
          <a:ln>
            <a:noFill/>
          </a:ln>
        </p:spPr>
      </p:pic>
      <p:pic>
        <p:nvPicPr>
          <p:cNvPr descr="Don Meyler Inspections – Inspection Results Passed" id="256" name="Google Shape;256;p9"/>
          <p:cNvPicPr preferRelativeResize="0"/>
          <p:nvPr/>
        </p:nvPicPr>
        <p:blipFill rotWithShape="1">
          <a:blip r:embed="rId6">
            <a:alphaModFix/>
          </a:blip>
          <a:srcRect b="0" l="0" r="0" t="0"/>
          <a:stretch/>
        </p:blipFill>
        <p:spPr>
          <a:xfrm>
            <a:off x="6385559" y="2300408"/>
            <a:ext cx="3119116" cy="1128591"/>
          </a:xfrm>
          <a:prstGeom prst="rect">
            <a:avLst/>
          </a:prstGeom>
          <a:noFill/>
          <a:ln>
            <a:noFill/>
          </a:ln>
        </p:spPr>
      </p:pic>
      <p:pic>
        <p:nvPicPr>
          <p:cNvPr descr="Garnish Knit Fashion" id="257" name="Google Shape;257;p9"/>
          <p:cNvPicPr preferRelativeResize="0"/>
          <p:nvPr/>
        </p:nvPicPr>
        <p:blipFill rotWithShape="1">
          <a:blip r:embed="rId7">
            <a:alphaModFix/>
          </a:blip>
          <a:srcRect b="0" l="0" r="0" t="0"/>
          <a:stretch/>
        </p:blipFill>
        <p:spPr>
          <a:xfrm>
            <a:off x="3230880" y="3388546"/>
            <a:ext cx="3124200" cy="1025839"/>
          </a:xfrm>
          <a:prstGeom prst="rect">
            <a:avLst/>
          </a:prstGeom>
          <a:noFill/>
          <a:ln>
            <a:noFill/>
          </a:ln>
        </p:spPr>
      </p:pic>
      <p:pic>
        <p:nvPicPr>
          <p:cNvPr id="258" name="Google Shape;258;p9"/>
          <p:cNvPicPr preferRelativeResize="0"/>
          <p:nvPr/>
        </p:nvPicPr>
        <p:blipFill rotWithShape="1">
          <a:blip r:embed="rId8">
            <a:alphaModFix/>
          </a:blip>
          <a:srcRect b="0" l="0" r="0" t="0"/>
          <a:stretch/>
        </p:blipFill>
        <p:spPr>
          <a:xfrm>
            <a:off x="6385559" y="4405297"/>
            <a:ext cx="3119116" cy="1141609"/>
          </a:xfrm>
          <a:prstGeom prst="rect">
            <a:avLst/>
          </a:prstGeom>
          <a:noFill/>
          <a:ln>
            <a:noFill/>
          </a:ln>
        </p:spPr>
      </p:pic>
      <p:pic>
        <p:nvPicPr>
          <p:cNvPr id="259" name="Google Shape;259;p9"/>
          <p:cNvPicPr preferRelativeResize="0"/>
          <p:nvPr/>
        </p:nvPicPr>
        <p:blipFill rotWithShape="1">
          <a:blip r:embed="rId9">
            <a:alphaModFix/>
          </a:blip>
          <a:srcRect b="0" l="0" r="0" t="0"/>
          <a:stretch/>
        </p:blipFill>
        <p:spPr>
          <a:xfrm>
            <a:off x="3230879" y="5518877"/>
            <a:ext cx="3119117" cy="1049957"/>
          </a:xfrm>
          <a:prstGeom prst="rect">
            <a:avLst/>
          </a:prstGeom>
          <a:noFill/>
          <a:ln>
            <a:noFill/>
          </a:ln>
        </p:spPr>
      </p:pic>
      <p:sp>
        <p:nvSpPr>
          <p:cNvPr id="260" name="Google Shape;260;p9"/>
          <p:cNvSpPr/>
          <p:nvPr/>
        </p:nvSpPr>
        <p:spPr>
          <a:xfrm>
            <a:off x="-1" y="6574338"/>
            <a:ext cx="12192000" cy="365760"/>
          </a:xfrm>
          <a:prstGeom prst="rect">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61" name="Google Shape;261;p9"/>
          <p:cNvSpPr txBox="1"/>
          <p:nvPr/>
        </p:nvSpPr>
        <p:spPr>
          <a:xfrm>
            <a:off x="447040" y="6498758"/>
            <a:ext cx="3420769" cy="7386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ID" sz="2400">
                <a:solidFill>
                  <a:schemeClr val="dk1"/>
                </a:solidFill>
                <a:latin typeface="Calibri"/>
                <a:ea typeface="Calibri"/>
                <a:cs typeface="Calibri"/>
                <a:sym typeface="Calibri"/>
              </a:rPr>
              <a:t>www.friendsknitwear.com</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2" name="Google Shape;262;p9"/>
          <p:cNvSpPr txBox="1"/>
          <p:nvPr/>
        </p:nvSpPr>
        <p:spPr>
          <a:xfrm>
            <a:off x="106680" y="182880"/>
            <a:ext cx="2311400"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ID" sz="3200" u="none" strike="noStrike">
                <a:solidFill>
                  <a:srgbClr val="1F3864"/>
                </a:solidFill>
                <a:latin typeface="Noto Sans Symbols"/>
                <a:ea typeface="Noto Sans Symbols"/>
                <a:cs typeface="Noto Sans Symbols"/>
                <a:sym typeface="Noto Sans Symbols"/>
              </a:rPr>
              <a:t>v</a:t>
            </a:r>
            <a:r>
              <a:rPr lang="en-ID" sz="3200">
                <a:solidFill>
                  <a:schemeClr val="lt1"/>
                </a:solidFill>
                <a:latin typeface="Calibri"/>
                <a:ea typeface="Calibri"/>
                <a:cs typeface="Calibri"/>
                <a:sym typeface="Calibri"/>
              </a:rPr>
              <a:t>STATISTICS</a:t>
            </a:r>
            <a:endParaRPr sz="3200">
              <a:solidFill>
                <a:schemeClr val="lt1"/>
              </a:solidFill>
              <a:latin typeface="Calibri"/>
              <a:ea typeface="Calibri"/>
              <a:cs typeface="Calibri"/>
              <a:sym typeface="Calibri"/>
            </a:endParaRPr>
          </a:p>
        </p:txBody>
      </p:sp>
      <p:cxnSp>
        <p:nvCxnSpPr>
          <p:cNvPr id="263" name="Google Shape;263;p9"/>
          <p:cNvCxnSpPr/>
          <p:nvPr/>
        </p:nvCxnSpPr>
        <p:spPr>
          <a:xfrm>
            <a:off x="447040" y="726749"/>
            <a:ext cx="965200" cy="0"/>
          </a:xfrm>
          <a:prstGeom prst="straightConnector1">
            <a:avLst/>
          </a:prstGeom>
          <a:noFill/>
          <a:ln cap="flat" cmpd="sng" w="19050">
            <a:solidFill>
              <a:schemeClr val="accent1"/>
            </a:solidFill>
            <a:prstDash val="solid"/>
            <a:miter lim="800000"/>
            <a:headEnd len="sm" w="sm" type="none"/>
            <a:tailEnd len="sm" w="sm" type="none"/>
          </a:ln>
        </p:spPr>
      </p:cxnSp>
      <p:cxnSp>
        <p:nvCxnSpPr>
          <p:cNvPr id="264" name="Google Shape;264;p9"/>
          <p:cNvCxnSpPr/>
          <p:nvPr/>
        </p:nvCxnSpPr>
        <p:spPr>
          <a:xfrm>
            <a:off x="1412240" y="726749"/>
            <a:ext cx="1005840" cy="0"/>
          </a:xfrm>
          <a:prstGeom prst="straightConnector1">
            <a:avLst/>
          </a:prstGeom>
          <a:noFill/>
          <a:ln cap="flat" cmpd="sng" w="19050">
            <a:solidFill>
              <a:schemeClr val="accent3"/>
            </a:solidFill>
            <a:prstDash val="solid"/>
            <a:miter lim="800000"/>
            <a:headEnd len="sm" w="sm" type="none"/>
            <a:tailEnd len="sm" w="sm" type="none"/>
          </a:ln>
        </p:spPr>
      </p:cxn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2025-02-03T17:08:42Z</dcterms:created>
  <dc:creator>tanvir ali</dc:creator>
</cp:coreProperties>
</file>